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56" r:id="rId2"/>
  </p:sldMasterIdLst>
  <p:sldIdLst>
    <p:sldId id="280" r:id="rId3"/>
    <p:sldId id="262" r:id="rId4"/>
    <p:sldId id="261" r:id="rId5"/>
    <p:sldId id="263" r:id="rId6"/>
    <p:sldId id="265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1" r:id="rId20"/>
    <p:sldId id="282" r:id="rId21"/>
    <p:sldId id="283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855" autoAdjust="0"/>
    <p:restoredTop sz="94660"/>
  </p:normalViewPr>
  <p:slideViewPr>
    <p:cSldViewPr snapToGrid="0">
      <p:cViewPr>
        <p:scale>
          <a:sx n="70" d="100"/>
          <a:sy n="70" d="100"/>
        </p:scale>
        <p:origin x="-246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286470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gradFill flip="none" rotWithShape="1">
            <a:gsLst>
              <a:gs pos="0">
                <a:srgbClr val="009FE3">
                  <a:shade val="30000"/>
                  <a:satMod val="115000"/>
                </a:srgbClr>
              </a:gs>
              <a:gs pos="50000">
                <a:srgbClr val="009FE3">
                  <a:shade val="67500"/>
                  <a:satMod val="115000"/>
                </a:srgbClr>
              </a:gs>
              <a:gs pos="100000">
                <a:srgbClr val="009FE3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52750" y="542168"/>
            <a:ext cx="8429251" cy="2628674"/>
          </a:xfrm>
          <a:prstGeom prst="rect">
            <a:avLst/>
          </a:prstGeom>
        </p:spPr>
        <p:txBody>
          <a:bodyPr anchor="b"/>
          <a:lstStyle>
            <a:lvl1pPr>
              <a:defRPr sz="5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52750" y="3170842"/>
            <a:ext cx="8429251" cy="43497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Haga clic para modificar el estilo de subtítulo del patrón</a:t>
            </a:r>
            <a:endParaRPr lang="en-US" dirty="0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73450" y="5172432"/>
            <a:ext cx="5753100" cy="10620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550258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gradFill flip="none" rotWithShape="1">
            <a:gsLst>
              <a:gs pos="0">
                <a:srgbClr val="009FE3">
                  <a:shade val="30000"/>
                  <a:satMod val="115000"/>
                </a:srgbClr>
              </a:gs>
              <a:gs pos="50000">
                <a:srgbClr val="009FE3">
                  <a:shade val="67500"/>
                  <a:satMod val="115000"/>
                </a:srgbClr>
              </a:gs>
              <a:gs pos="100000">
                <a:srgbClr val="009FE3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172060"/>
            <a:ext cx="10571998" cy="970450"/>
          </a:xfrm>
          <a:prstGeom prst="rect">
            <a:avLst/>
          </a:prstGeom>
        </p:spPr>
        <p:txBody>
          <a:bodyPr anchor="ctr"/>
          <a:lstStyle>
            <a:lvl1pPr>
              <a:defRPr sz="3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333625"/>
            <a:ext cx="10554574" cy="3525173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9FE3"/>
              </a:buClr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rgbClr val="009FE3"/>
              </a:buClr>
              <a:buFont typeface="Wingdings" panose="05000000000000000000" pitchFamily="2" charset="2"/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Clr>
                <a:srgbClr val="009FE3"/>
              </a:buClr>
              <a:buFont typeface="Wingdings" panose="05000000000000000000" pitchFamily="2" charset="2"/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Clr>
                <a:srgbClr val="009FE3"/>
              </a:buClr>
              <a:buFont typeface="Wingdings" panose="05000000000000000000" pitchFamily="2" charset="2"/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Clr>
                <a:srgbClr val="009FE3"/>
              </a:buClr>
              <a:buFont typeface="Wingdings" panose="05000000000000000000" pitchFamily="2" charset="2"/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rgbClr val="009FE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>
        <p14:flip dir="r"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286470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gradFill flip="none" rotWithShape="1">
            <a:gsLst>
              <a:gs pos="0">
                <a:srgbClr val="009FE3">
                  <a:shade val="30000"/>
                  <a:satMod val="115000"/>
                </a:srgbClr>
              </a:gs>
              <a:gs pos="50000">
                <a:srgbClr val="009FE3">
                  <a:shade val="67500"/>
                  <a:satMod val="115000"/>
                </a:srgbClr>
              </a:gs>
              <a:gs pos="100000">
                <a:srgbClr val="009FE3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52750" y="542168"/>
            <a:ext cx="8429251" cy="2628674"/>
          </a:xfrm>
          <a:prstGeom prst="rect">
            <a:avLst/>
          </a:prstGeom>
        </p:spPr>
        <p:txBody>
          <a:bodyPr anchor="b"/>
          <a:lstStyle>
            <a:lvl1pPr>
              <a:defRPr sz="5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52750" y="3170842"/>
            <a:ext cx="8429251" cy="43497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Haga clic para modificar el estilo de subtítulo del patrón</a:t>
            </a:r>
            <a:endParaRPr lang="en-US" dirty="0"/>
          </a:p>
        </p:txBody>
      </p:sp>
      <p:pic>
        <p:nvPicPr>
          <p:cNvPr id="7" name="Imagen 6" descr="logo-transparen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0516" y="5280836"/>
            <a:ext cx="5188106" cy="95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18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>
        <p14:flip dir="r"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550258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gradFill flip="none" rotWithShape="1">
            <a:gsLst>
              <a:gs pos="0">
                <a:srgbClr val="009FE3">
                  <a:shade val="30000"/>
                  <a:satMod val="115000"/>
                </a:srgbClr>
              </a:gs>
              <a:gs pos="50000">
                <a:srgbClr val="009FE3">
                  <a:shade val="67500"/>
                  <a:satMod val="115000"/>
                </a:srgbClr>
              </a:gs>
              <a:gs pos="100000">
                <a:srgbClr val="009FE3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172060"/>
            <a:ext cx="10571998" cy="970450"/>
          </a:xfrm>
          <a:prstGeom prst="rect">
            <a:avLst/>
          </a:prstGeom>
        </p:spPr>
        <p:txBody>
          <a:bodyPr anchor="ctr"/>
          <a:lstStyle>
            <a:lvl1pPr>
              <a:defRPr sz="3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333625"/>
            <a:ext cx="10554574" cy="3525173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9FE3"/>
              </a:buClr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rgbClr val="009FE3"/>
              </a:buClr>
              <a:buFont typeface="Wingdings" panose="05000000000000000000" pitchFamily="2" charset="2"/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Clr>
                <a:srgbClr val="009FE3"/>
              </a:buClr>
              <a:buFont typeface="Wingdings" panose="05000000000000000000" pitchFamily="2" charset="2"/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Clr>
                <a:srgbClr val="009FE3"/>
              </a:buClr>
              <a:buFont typeface="Wingdings" panose="05000000000000000000" pitchFamily="2" charset="2"/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Clr>
                <a:srgbClr val="009FE3"/>
              </a:buClr>
              <a:buFont typeface="Wingdings" panose="05000000000000000000" pitchFamily="2" charset="2"/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rgbClr val="009FE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67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>
        <p14:flip dir="r"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8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>
        <p14:flip dir="r"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chemeClr val="accent1">
                <a:lumMod val="5000"/>
                <a:lumOff val="95000"/>
              </a:schemeClr>
            </a:gs>
            <a:gs pos="100000">
              <a:schemeClr val="tx1">
                <a:lumMod val="9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1000">
                <a:solidFill>
                  <a:srgbClr val="009FE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mc:AlternateContent xmlns:mc="http://schemas.openxmlformats.org/markup-compatibility/2006" xmlns:p14="http://schemas.microsoft.com/office/powerpoint/2010/main">
    <mc:Choice Requires="p14">
      <p:transition spd="slow" p14:dur="2250" advClick="0">
        <p14:flip dir="r"/>
      </p:transition>
    </mc:Choice>
    <mc:Fallback xmlns="">
      <p:transition spd="slow" advClick="0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chemeClr val="accent1">
                <a:lumMod val="5000"/>
                <a:lumOff val="95000"/>
              </a:schemeClr>
            </a:gs>
            <a:gs pos="100000">
              <a:schemeClr val="tx1">
                <a:lumMod val="9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1000">
                <a:solidFill>
                  <a:srgbClr val="009FE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3999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</p:sldLayoutIdLst>
  <mc:AlternateContent xmlns:mc="http://schemas.openxmlformats.org/markup-compatibility/2006" xmlns:p14="http://schemas.microsoft.com/office/powerpoint/2010/main">
    <mc:Choice Requires="p14">
      <p:transition spd="slow" p14:dur="2250" advClick="0">
        <p14:flip dir="r"/>
      </p:transition>
    </mc:Choice>
    <mc:Fallback xmlns="">
      <p:transition spd="slow" advClick="0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4" y="0"/>
            <a:ext cx="121450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43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ángulo 36"/>
          <p:cNvSpPr/>
          <p:nvPr/>
        </p:nvSpPr>
        <p:spPr>
          <a:xfrm>
            <a:off x="2710345" y="3842374"/>
            <a:ext cx="8580859" cy="628833"/>
          </a:xfrm>
          <a:prstGeom prst="rect">
            <a:avLst/>
          </a:prstGeom>
          <a:solidFill>
            <a:schemeClr val="accent6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8" name="Rectángulo 37"/>
          <p:cNvSpPr/>
          <p:nvPr/>
        </p:nvSpPr>
        <p:spPr>
          <a:xfrm>
            <a:off x="913041" y="2392779"/>
            <a:ext cx="10383374" cy="661657"/>
          </a:xfrm>
          <a:prstGeom prst="rect">
            <a:avLst/>
          </a:prstGeom>
          <a:solidFill>
            <a:srgbClr val="D4E5F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0" name="8 Rectángulo"/>
          <p:cNvSpPr/>
          <p:nvPr/>
        </p:nvSpPr>
        <p:spPr>
          <a:xfrm>
            <a:off x="891823" y="1761029"/>
            <a:ext cx="8809728" cy="541684"/>
          </a:xfrm>
          <a:prstGeom prst="rect">
            <a:avLst/>
          </a:prstGeom>
          <a:solidFill>
            <a:srgbClr val="01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MONTO DE LA AYUDA ECONÓMICA QUE RECIBEN LOS PARTICIPANTES</a:t>
            </a:r>
          </a:p>
        </p:txBody>
      </p:sp>
      <p:sp>
        <p:nvSpPr>
          <p:cNvPr id="11" name="17 Rectángulo"/>
          <p:cNvSpPr/>
          <p:nvPr/>
        </p:nvSpPr>
        <p:spPr>
          <a:xfrm>
            <a:off x="911942" y="3137980"/>
            <a:ext cx="1728000" cy="640580"/>
          </a:xfrm>
          <a:prstGeom prst="rect">
            <a:avLst/>
          </a:prstGeom>
          <a:solidFill>
            <a:srgbClr val="E4E2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altLang="es-AR" sz="1400" b="1" i="0" u="none" strike="noStrike" kern="1200" cap="none" spc="0" normalizeH="0" baseline="0" noProof="0" dirty="0">
                <a:ln>
                  <a:noFill/>
                </a:ln>
                <a:solidFill>
                  <a:srgbClr val="009FE3"/>
                </a:solidFill>
                <a:effectLst/>
                <a:uLnTx/>
                <a:uFillTx/>
                <a:latin typeface="Arial Bold"/>
                <a:ea typeface="+mn-ea"/>
                <a:cs typeface="Arial Bold"/>
              </a:rPr>
              <a:t>Aporte MTEySS</a:t>
            </a:r>
          </a:p>
        </p:txBody>
      </p:sp>
      <p:sp>
        <p:nvSpPr>
          <p:cNvPr id="12" name="18 Rectángulo"/>
          <p:cNvSpPr/>
          <p:nvPr/>
        </p:nvSpPr>
        <p:spPr>
          <a:xfrm>
            <a:off x="910235" y="3842374"/>
            <a:ext cx="1729707" cy="1558699"/>
          </a:xfrm>
          <a:prstGeom prst="rect">
            <a:avLst/>
          </a:prstGeom>
          <a:solidFill>
            <a:srgbClr val="E4E2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altLang="es-AR" sz="1400" b="1" i="0" u="none" strike="noStrike" kern="1200" cap="none" spc="0" normalizeH="0" baseline="0" noProof="0" dirty="0">
                <a:ln>
                  <a:noFill/>
                </a:ln>
                <a:solidFill>
                  <a:srgbClr val="009FE3"/>
                </a:solidFill>
                <a:effectLst/>
                <a:uLnTx/>
                <a:uFillTx/>
                <a:latin typeface="Arial Bold"/>
                <a:ea typeface="+mn-ea"/>
                <a:cs typeface="Arial Bold"/>
              </a:rPr>
              <a:t>Aporte Empresa </a:t>
            </a:r>
          </a:p>
        </p:txBody>
      </p:sp>
      <p:sp>
        <p:nvSpPr>
          <p:cNvPr id="13" name="20 Rectángulo"/>
          <p:cNvSpPr/>
          <p:nvPr/>
        </p:nvSpPr>
        <p:spPr>
          <a:xfrm>
            <a:off x="2710347" y="4540285"/>
            <a:ext cx="8586067" cy="396000"/>
          </a:xfrm>
          <a:prstGeom prst="rect">
            <a:avLst/>
          </a:prstGeom>
          <a:solidFill>
            <a:srgbClr val="D4E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4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 Bold"/>
                <a:ea typeface="+mn-ea"/>
                <a:cs typeface="Arial Bold"/>
              </a:rPr>
              <a:t>Seguro de Accidentes personales Ley 17.418</a:t>
            </a:r>
            <a:endParaRPr kumimoji="0" lang="es-ES_tradnl" sz="1400" b="1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 Bold"/>
              <a:ea typeface="+mn-ea"/>
              <a:cs typeface="Arial Bold"/>
            </a:endParaRPr>
          </a:p>
        </p:txBody>
      </p:sp>
      <p:sp>
        <p:nvSpPr>
          <p:cNvPr id="16" name="24 Rectángulo"/>
          <p:cNvSpPr/>
          <p:nvPr/>
        </p:nvSpPr>
        <p:spPr>
          <a:xfrm>
            <a:off x="2710345" y="5005073"/>
            <a:ext cx="8586068" cy="396000"/>
          </a:xfrm>
          <a:prstGeom prst="rect">
            <a:avLst/>
          </a:prstGeom>
          <a:solidFill>
            <a:srgbClr val="D4E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4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sl"/>
                <a:ea typeface="+mn-ea"/>
                <a:cs typeface="Arisl"/>
              </a:rPr>
              <a:t>Programa Médico Obligatorio</a:t>
            </a:r>
          </a:p>
        </p:txBody>
      </p:sp>
      <p:sp>
        <p:nvSpPr>
          <p:cNvPr id="17" name="34 Rectángulo"/>
          <p:cNvSpPr/>
          <p:nvPr/>
        </p:nvSpPr>
        <p:spPr>
          <a:xfrm>
            <a:off x="920718" y="5972720"/>
            <a:ext cx="2518774" cy="618580"/>
          </a:xfrm>
          <a:prstGeom prst="rect">
            <a:avLst/>
          </a:prstGeom>
          <a:solidFill>
            <a:srgbClr val="D4E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1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MICROEMPRESAS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1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 a 5 trabajadores REGISTRADOS</a:t>
            </a:r>
            <a:endParaRPr kumimoji="0" lang="es-ES_tradnl" sz="11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35 Rectángulo"/>
          <p:cNvSpPr/>
          <p:nvPr/>
        </p:nvSpPr>
        <p:spPr>
          <a:xfrm>
            <a:off x="3539692" y="5972720"/>
            <a:ext cx="2518774" cy="618580"/>
          </a:xfrm>
          <a:prstGeom prst="rect">
            <a:avLst/>
          </a:prstGeom>
          <a:solidFill>
            <a:srgbClr val="D4E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1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PEQUEÑAS EMPRESAS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1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 a 15 trabajadores REGISTRADOS</a:t>
            </a:r>
            <a:endParaRPr kumimoji="0" lang="es-ES_tradnl" sz="11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36 Rectángulo"/>
          <p:cNvSpPr/>
          <p:nvPr/>
        </p:nvSpPr>
        <p:spPr>
          <a:xfrm>
            <a:off x="6158665" y="5972720"/>
            <a:ext cx="2518774" cy="618580"/>
          </a:xfrm>
          <a:prstGeom prst="rect">
            <a:avLst/>
          </a:prstGeom>
          <a:solidFill>
            <a:srgbClr val="D4E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1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MEDIANAS EMPRESAS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1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16 a 80 trabajadores REGISTRADOS</a:t>
            </a:r>
            <a:endParaRPr kumimoji="0" lang="es-ES_tradnl" sz="11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37 Rectángulo"/>
          <p:cNvSpPr/>
          <p:nvPr/>
        </p:nvSpPr>
        <p:spPr>
          <a:xfrm>
            <a:off x="8777640" y="5972720"/>
            <a:ext cx="2518774" cy="618580"/>
          </a:xfrm>
          <a:prstGeom prst="rect">
            <a:avLst/>
          </a:prstGeom>
          <a:solidFill>
            <a:srgbClr val="D4E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1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GRANDES EMPRESAS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1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Más de 80 trabajadores REGISTRADOS</a:t>
            </a:r>
            <a:endParaRPr kumimoji="0" lang="es-ES_tradnl" sz="11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" name="41 Rectángulo"/>
          <p:cNvSpPr/>
          <p:nvPr/>
        </p:nvSpPr>
        <p:spPr>
          <a:xfrm>
            <a:off x="9787621" y="1761029"/>
            <a:ext cx="1512000" cy="541684"/>
          </a:xfrm>
          <a:prstGeom prst="rect">
            <a:avLst/>
          </a:prstGeom>
          <a:solidFill>
            <a:srgbClr val="D4E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AR" sz="1800" b="1" i="0" u="none" strike="noStrike" kern="1200" cap="none" spc="0" normalizeH="0" baseline="0" noProof="0" dirty="0">
                <a:ln>
                  <a:noFill/>
                </a:ln>
                <a:solidFill>
                  <a:srgbClr val="019FE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$3.600</a:t>
            </a:r>
          </a:p>
        </p:txBody>
      </p:sp>
      <p:sp>
        <p:nvSpPr>
          <p:cNvPr id="22" name="9 Rectángulo"/>
          <p:cNvSpPr/>
          <p:nvPr/>
        </p:nvSpPr>
        <p:spPr>
          <a:xfrm>
            <a:off x="8768551" y="2386301"/>
            <a:ext cx="1859540" cy="6681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altLang="es-AR" sz="1600" b="1" i="0" u="none" strike="noStrike" kern="1200" cap="none" spc="0" normalizeH="0" baseline="0" noProof="0" dirty="0">
                <a:ln>
                  <a:noFill/>
                </a:ln>
                <a:solidFill>
                  <a:srgbClr val="009FE3"/>
                </a:solidFill>
                <a:effectLst/>
                <a:uLnTx/>
                <a:uFillTx/>
                <a:latin typeface="Arial Bold"/>
                <a:ea typeface="+mn-ea"/>
                <a:cs typeface="Arial Bold"/>
              </a:rPr>
              <a:t>Grandes Empresas</a:t>
            </a:r>
          </a:p>
        </p:txBody>
      </p:sp>
      <p:sp>
        <p:nvSpPr>
          <p:cNvPr id="25" name="25 Rectángulo"/>
          <p:cNvSpPr/>
          <p:nvPr/>
        </p:nvSpPr>
        <p:spPr>
          <a:xfrm>
            <a:off x="7083696" y="2386301"/>
            <a:ext cx="1560120" cy="6681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altLang="es-AR" sz="1600" b="1" i="0" u="none" strike="noStrike" kern="1200" cap="none" spc="0" normalizeH="0" baseline="0" noProof="0" dirty="0">
                <a:ln>
                  <a:noFill/>
                </a:ln>
                <a:solidFill>
                  <a:srgbClr val="009FE3"/>
                </a:solidFill>
                <a:effectLst/>
                <a:uLnTx/>
                <a:uFillTx/>
                <a:latin typeface="Arial Bold"/>
                <a:ea typeface="+mn-ea"/>
                <a:cs typeface="Arial Bold"/>
              </a:rPr>
              <a:t>Medianas Empresas</a:t>
            </a:r>
          </a:p>
        </p:txBody>
      </p:sp>
      <p:sp>
        <p:nvSpPr>
          <p:cNvPr id="26" name="26 Rectángulo"/>
          <p:cNvSpPr/>
          <p:nvPr/>
        </p:nvSpPr>
        <p:spPr>
          <a:xfrm>
            <a:off x="5306370" y="2371112"/>
            <a:ext cx="1560119" cy="6681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600" b="1" i="0" u="none" strike="noStrike" kern="1200" cap="none" spc="0" normalizeH="0" baseline="0" noProof="0" dirty="0">
                <a:ln>
                  <a:noFill/>
                </a:ln>
                <a:solidFill>
                  <a:srgbClr val="009FE3"/>
                </a:solidFill>
                <a:effectLst/>
                <a:uLnTx/>
                <a:uFillTx/>
                <a:latin typeface="Arial Bold"/>
                <a:ea typeface="+mn-ea"/>
                <a:cs typeface="Arial Bold"/>
              </a:rPr>
              <a:t>Pequeñas Empresas</a:t>
            </a:r>
          </a:p>
        </p:txBody>
      </p:sp>
      <p:sp>
        <p:nvSpPr>
          <p:cNvPr id="27" name="27 Rectángulo"/>
          <p:cNvSpPr/>
          <p:nvPr/>
        </p:nvSpPr>
        <p:spPr>
          <a:xfrm>
            <a:off x="3679226" y="2386301"/>
            <a:ext cx="1560119" cy="6681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altLang="es-AR" sz="1600" b="1" i="0" u="none" strike="noStrike" kern="1200" cap="none" spc="0" normalizeH="0" baseline="0" noProof="0" dirty="0">
                <a:ln>
                  <a:noFill/>
                </a:ln>
                <a:solidFill>
                  <a:srgbClr val="009FE3"/>
                </a:solidFill>
                <a:effectLst/>
                <a:uLnTx/>
                <a:uFillTx/>
                <a:latin typeface="Arial Bold"/>
                <a:ea typeface="+mn-ea"/>
                <a:cs typeface="Arial Bold"/>
              </a:rPr>
              <a:t>Micro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altLang="es-AR" sz="1600" b="1" i="0" u="none" strike="noStrike" kern="1200" cap="none" spc="0" normalizeH="0" baseline="0" noProof="0" dirty="0">
                <a:ln>
                  <a:noFill/>
                </a:ln>
                <a:solidFill>
                  <a:srgbClr val="009FE3"/>
                </a:solidFill>
                <a:effectLst/>
                <a:uLnTx/>
                <a:uFillTx/>
                <a:latin typeface="Arial Bold"/>
                <a:ea typeface="+mn-ea"/>
                <a:cs typeface="Arial Bold"/>
              </a:rPr>
              <a:t>Empresas</a:t>
            </a:r>
          </a:p>
        </p:txBody>
      </p:sp>
      <p:grpSp>
        <p:nvGrpSpPr>
          <p:cNvPr id="3" name="2 Grupo"/>
          <p:cNvGrpSpPr/>
          <p:nvPr/>
        </p:nvGrpSpPr>
        <p:grpSpPr>
          <a:xfrm>
            <a:off x="2710347" y="3110667"/>
            <a:ext cx="8580859" cy="669843"/>
            <a:chOff x="2710347" y="3177342"/>
            <a:chExt cx="8580859" cy="669843"/>
          </a:xfrm>
        </p:grpSpPr>
        <p:sp>
          <p:nvSpPr>
            <p:cNvPr id="36" name="Rectángulo 35"/>
            <p:cNvSpPr/>
            <p:nvPr/>
          </p:nvSpPr>
          <p:spPr>
            <a:xfrm>
              <a:off x="2710347" y="3197847"/>
              <a:ext cx="8580859" cy="628833"/>
            </a:xfrm>
            <a:prstGeom prst="rect">
              <a:avLst/>
            </a:prstGeom>
            <a:solidFill>
              <a:schemeClr val="accent6">
                <a:lumMod val="40000"/>
                <a:lumOff val="60000"/>
                <a:alpha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8" name="46 Rectángulo"/>
            <p:cNvSpPr/>
            <p:nvPr/>
          </p:nvSpPr>
          <p:spPr>
            <a:xfrm>
              <a:off x="3648847" y="3178196"/>
              <a:ext cx="1548158" cy="6681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19FE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$3.600</a:t>
              </a:r>
              <a:endPara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srgbClr val="019FE3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29" name="48 Rectángulo"/>
            <p:cNvSpPr/>
            <p:nvPr/>
          </p:nvSpPr>
          <p:spPr>
            <a:xfrm>
              <a:off x="5382317" y="3178196"/>
              <a:ext cx="1560119" cy="6681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19FE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$3.250</a:t>
              </a:r>
              <a:endPara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srgbClr val="019FE3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30" name="50 Rectángulo"/>
            <p:cNvSpPr/>
            <p:nvPr/>
          </p:nvSpPr>
          <p:spPr>
            <a:xfrm>
              <a:off x="7129255" y="3177342"/>
              <a:ext cx="1560120" cy="6698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19FE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$2800</a:t>
              </a:r>
              <a:endPara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srgbClr val="019FE3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31" name="52 Rectángulo"/>
            <p:cNvSpPr/>
            <p:nvPr/>
          </p:nvSpPr>
          <p:spPr>
            <a:xfrm>
              <a:off x="8934287" y="3178196"/>
              <a:ext cx="1558411" cy="6681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19FE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$1.850</a:t>
              </a:r>
              <a:endPara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srgbClr val="019FE3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sp>
        <p:nvSpPr>
          <p:cNvPr id="32" name="56 Rectángulo"/>
          <p:cNvSpPr/>
          <p:nvPr/>
        </p:nvSpPr>
        <p:spPr>
          <a:xfrm>
            <a:off x="3648847" y="3822723"/>
            <a:ext cx="1548158" cy="6681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800" b="0" i="0" u="none" strike="noStrike" kern="1200" cap="none" spc="0" normalizeH="0" baseline="0" noProof="0">
                <a:ln>
                  <a:noFill/>
                </a:ln>
                <a:solidFill>
                  <a:srgbClr val="019FE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$0</a:t>
            </a:r>
            <a:endParaRPr kumimoji="0" lang="es-ES_tradnl" sz="1800" b="0" i="0" u="none" strike="noStrike" kern="1200" cap="none" spc="0" normalizeH="0" baseline="0" noProof="0">
              <a:ln>
                <a:noFill/>
              </a:ln>
              <a:solidFill>
                <a:srgbClr val="019FE3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3" name="58 Rectángulo"/>
          <p:cNvSpPr/>
          <p:nvPr/>
        </p:nvSpPr>
        <p:spPr>
          <a:xfrm>
            <a:off x="5382317" y="3822723"/>
            <a:ext cx="1560119" cy="6681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srgbClr val="019FE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$350</a:t>
            </a:r>
            <a:endParaRPr kumimoji="0" lang="es-ES_tradnl" sz="1800" b="0" i="0" u="none" strike="noStrike" kern="1200" cap="none" spc="0" normalizeH="0" baseline="0" noProof="0" dirty="0">
              <a:ln>
                <a:noFill/>
              </a:ln>
              <a:solidFill>
                <a:srgbClr val="019FE3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4" name="60 Rectángulo"/>
          <p:cNvSpPr/>
          <p:nvPr/>
        </p:nvSpPr>
        <p:spPr>
          <a:xfrm>
            <a:off x="7129255" y="3822723"/>
            <a:ext cx="1560120" cy="6681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srgbClr val="019FE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$800</a:t>
            </a:r>
            <a:endParaRPr kumimoji="0" lang="es-ES_tradnl" sz="1800" b="0" i="0" u="none" strike="noStrike" kern="1200" cap="none" spc="0" normalizeH="0" baseline="0" noProof="0" dirty="0">
              <a:ln>
                <a:noFill/>
              </a:ln>
              <a:solidFill>
                <a:srgbClr val="019FE3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5" name="62 Rectángulo"/>
          <p:cNvSpPr/>
          <p:nvPr/>
        </p:nvSpPr>
        <p:spPr>
          <a:xfrm>
            <a:off x="8932578" y="3822723"/>
            <a:ext cx="1558411" cy="6681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srgbClr val="019FE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$1.750</a:t>
            </a:r>
            <a:endParaRPr kumimoji="0" lang="es-ES_tradnl" sz="1800" b="0" i="0" u="none" strike="noStrike" kern="1200" cap="none" spc="0" normalizeH="0" baseline="0" noProof="0" dirty="0">
              <a:ln>
                <a:noFill/>
              </a:ln>
              <a:solidFill>
                <a:srgbClr val="019FE3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9" name="29 Rectángulo"/>
          <p:cNvSpPr/>
          <p:nvPr/>
        </p:nvSpPr>
        <p:spPr>
          <a:xfrm>
            <a:off x="920718" y="5500541"/>
            <a:ext cx="10375696" cy="386185"/>
          </a:xfrm>
          <a:prstGeom prst="rect">
            <a:avLst/>
          </a:prstGeom>
          <a:solidFill>
            <a:srgbClr val="01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CLASIFICACIÓN DE EMPRESAS SEGÚN DOTACIÓN DE PERSONAL</a:t>
            </a:r>
          </a:p>
        </p:txBody>
      </p:sp>
      <p:sp>
        <p:nvSpPr>
          <p:cNvPr id="40" name="1 Título"/>
          <p:cNvSpPr>
            <a:spLocks noGrp="1"/>
          </p:cNvSpPr>
          <p:nvPr>
            <p:ph type="title"/>
          </p:nvPr>
        </p:nvSpPr>
        <p:spPr>
          <a:xfrm>
            <a:off x="810000" y="342900"/>
            <a:ext cx="10571998" cy="685800"/>
          </a:xfrm>
        </p:spPr>
        <p:txBody>
          <a:bodyPr/>
          <a:lstStyle/>
          <a:p>
            <a:r>
              <a:rPr lang="es-AR" dirty="0"/>
              <a:t>Entrenamiento para el trabajo</a:t>
            </a:r>
          </a:p>
        </p:txBody>
      </p:sp>
    </p:spTree>
    <p:extLst>
      <p:ext uri="{BB962C8B-B14F-4D97-AF65-F5344CB8AC3E}">
        <p14:creationId xmlns:p14="http://schemas.microsoft.com/office/powerpoint/2010/main" val="350548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>
        <p14:flip dir="r"/>
      </p:transition>
    </mc:Choice>
    <mc:Fallback xmlns="">
      <p:transition spd="slow" advClick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Programa de Inserción Laboral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460043" y="4135952"/>
            <a:ext cx="10173844" cy="3257550"/>
          </a:xfrm>
        </p:spPr>
        <p:txBody>
          <a:bodyPr/>
          <a:lstStyle/>
          <a:p>
            <a:endParaRPr lang="es-ES_tradnl" sz="1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 marL="266700" indent="-266700"/>
            <a:endParaRPr lang="es-ES" sz="18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endParaRPr lang="es-ES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endParaRPr lang="es-ES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endParaRPr lang="es-ES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endParaRPr lang="es-ES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endParaRPr lang="es-ES_tradnl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" name="2 Grupo"/>
          <p:cNvGrpSpPr/>
          <p:nvPr/>
        </p:nvGrpSpPr>
        <p:grpSpPr>
          <a:xfrm>
            <a:off x="810000" y="2078196"/>
            <a:ext cx="10325100" cy="3779471"/>
            <a:chOff x="1466496" y="1773076"/>
            <a:chExt cx="8933392" cy="3779471"/>
          </a:xfrm>
        </p:grpSpPr>
        <p:sp>
          <p:nvSpPr>
            <p:cNvPr id="6" name="Rectángulo 5"/>
            <p:cNvSpPr/>
            <p:nvPr/>
          </p:nvSpPr>
          <p:spPr>
            <a:xfrm>
              <a:off x="1467553" y="2398890"/>
              <a:ext cx="8932335" cy="309703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7" name="Rectangle 23"/>
            <p:cNvSpPr>
              <a:spLocks noChangeArrowheads="1"/>
            </p:cNvSpPr>
            <p:nvPr/>
          </p:nvSpPr>
          <p:spPr bwMode="auto">
            <a:xfrm>
              <a:off x="1749610" y="2274727"/>
              <a:ext cx="8353943" cy="327782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charset="0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342900" lvl="0" indent="-342900">
                <a:spcBef>
                  <a:spcPct val="20000"/>
                </a:spcBef>
                <a:spcAft>
                  <a:spcPts val="600"/>
                </a:spcAft>
                <a:buClr>
                  <a:srgbClr val="009FE3"/>
                </a:buClr>
                <a:buFont typeface="Wingdings" panose="05000000000000000000" pitchFamily="2" charset="2"/>
                <a:buChar char="§"/>
                <a:tabLst>
                  <a:tab pos="177800" algn="l"/>
                </a:tabLst>
              </a:pPr>
              <a:r>
                <a:rPr lang="es-ES_tradnl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Consiste en un incentivo económico que el MTEySS aporta durante un período de tiempo determinado para nuevas contrataciones y que las empresas descuentan del salario a su cargo, abonando la diferencia que corresponda de acuerdo a la normativa aplicable según CCT.</a:t>
              </a:r>
            </a:p>
            <a:p>
              <a:pPr marL="342900" lvl="0" indent="-342900">
                <a:spcBef>
                  <a:spcPct val="20000"/>
                </a:spcBef>
                <a:spcAft>
                  <a:spcPts val="600"/>
                </a:spcAft>
                <a:buClr>
                  <a:srgbClr val="009FE3"/>
                </a:buClr>
                <a:buFont typeface="Wingdings" panose="05000000000000000000" pitchFamily="2" charset="2"/>
                <a:buChar char="§"/>
                <a:tabLst>
                  <a:tab pos="177800" algn="l"/>
                </a:tabLst>
              </a:pPr>
              <a:r>
                <a:rPr lang="es-ES_tradnl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 empresa paga los aportes y contribuciones  sobre la totalidad del salario.</a:t>
              </a:r>
            </a:p>
            <a:p>
              <a:pPr marL="342900" lvl="0" indent="-342900">
                <a:spcBef>
                  <a:spcPct val="20000"/>
                </a:spcBef>
                <a:spcAft>
                  <a:spcPts val="600"/>
                </a:spcAft>
                <a:buClr>
                  <a:srgbClr val="009FE3"/>
                </a:buClr>
                <a:buFont typeface="Wingdings" panose="05000000000000000000" pitchFamily="2" charset="2"/>
                <a:buChar char="§"/>
                <a:tabLst>
                  <a:tab pos="177800" algn="l"/>
                </a:tabLst>
              </a:pPr>
              <a:r>
                <a:rPr lang="es-ES_tradnl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Compatible con los beneficios de la Ley N°26.940 - </a:t>
              </a:r>
              <a:r>
                <a:rPr lang="es-AR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PROMOCION DEL TRABAJO REGISTRADO Y PREVENCION DEL FRAUDE LABORAL</a:t>
              </a:r>
              <a:endParaRPr lang="es-ES_tradn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8" name="9 Rectángulo"/>
            <p:cNvSpPr/>
            <p:nvPr/>
          </p:nvSpPr>
          <p:spPr>
            <a:xfrm>
              <a:off x="1466496" y="1773076"/>
              <a:ext cx="8933392" cy="533400"/>
            </a:xfrm>
            <a:prstGeom prst="rect">
              <a:avLst/>
            </a:prstGeom>
            <a:solidFill>
              <a:srgbClr val="019FE3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1" i="0" u="none" strike="noStrike" kern="0" cap="none" spc="0" normalizeH="0" baseline="0" noProof="0">
                <a:ln>
                  <a:noFill/>
                </a:ln>
                <a:solidFill>
                  <a:srgbClr val="B381D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1712039" y="1824936"/>
              <a:ext cx="76327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charset="0"/>
                <a:ea typeface="+mn-ea"/>
                <a:cs typeface="+mn-cs"/>
              </a:endParaRPr>
            </a:p>
          </p:txBody>
        </p:sp>
      </p:grpSp>
      <p:sp>
        <p:nvSpPr>
          <p:cNvPr id="3" name="Rectángulo 2"/>
          <p:cNvSpPr/>
          <p:nvPr/>
        </p:nvSpPr>
        <p:spPr>
          <a:xfrm>
            <a:off x="1137220" y="2114667"/>
            <a:ext cx="36888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kern="0" dirty="0">
                <a:solidFill>
                  <a:srgbClr val="FFFFFF"/>
                </a:solidFill>
                <a:latin typeface="Arial Bold"/>
              </a:rPr>
              <a:t>Características</a:t>
            </a:r>
            <a:r>
              <a:rPr lang="es-ES" dirty="0"/>
              <a:t> </a:t>
            </a:r>
            <a:r>
              <a:rPr lang="es-ES" sz="2000" b="1" kern="0" dirty="0">
                <a:solidFill>
                  <a:srgbClr val="FFFFFF"/>
                </a:solidFill>
                <a:latin typeface="Arial Bold"/>
              </a:rPr>
              <a:t>del programa</a:t>
            </a:r>
          </a:p>
        </p:txBody>
      </p:sp>
    </p:spTree>
    <p:extLst>
      <p:ext uri="{BB962C8B-B14F-4D97-AF65-F5344CB8AC3E}">
        <p14:creationId xmlns:p14="http://schemas.microsoft.com/office/powerpoint/2010/main" val="296092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>
        <p14:flip dir="r"/>
      </p:transition>
    </mc:Choice>
    <mc:Fallback xmlns="">
      <p:transition spd="slow" advClick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Programa de Inserción Laboral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906239" y="4937250"/>
            <a:ext cx="9821066" cy="766254"/>
          </a:xfrm>
        </p:spPr>
        <p:txBody>
          <a:bodyPr/>
          <a:lstStyle/>
          <a:p>
            <a:endParaRPr lang="es-ES_tradnl" sz="14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 marL="266700" indent="-266700"/>
            <a:endParaRPr lang="es-ES" sz="22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endParaRPr lang="es-ES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endParaRPr lang="es-ES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endParaRPr lang="es-ES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endParaRPr lang="es-ES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endParaRPr lang="es-ES_tradnl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5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433534"/>
              </p:ext>
            </p:extLst>
          </p:nvPr>
        </p:nvGraphicFramePr>
        <p:xfrm>
          <a:off x="906239" y="2480775"/>
          <a:ext cx="9731771" cy="974730"/>
        </p:xfrm>
        <a:graphic>
          <a:graphicData uri="http://schemas.openxmlformats.org/drawingml/2006/table">
            <a:tbl>
              <a:tblPr/>
              <a:tblGrid>
                <a:gridCol w="30743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846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0601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8076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1763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0501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0501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3026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42889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05012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618640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580764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580764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</a:tblGrid>
              <a:tr h="283072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Edad  / Meses</a:t>
                      </a:r>
                    </a:p>
                  </a:txBody>
                  <a:tcPr marL="91454" marR="91454" marT="45615" marB="45615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FE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91454" marR="91454" marT="45615" marB="45615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FE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marL="91454" marR="91454" marT="45615" marB="45615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FE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marL="91454" marR="91454" marT="45615" marB="45615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FE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4</a:t>
                      </a:r>
                    </a:p>
                  </a:txBody>
                  <a:tcPr marL="91454" marR="91454" marT="45615" marB="45615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FE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5</a:t>
                      </a:r>
                    </a:p>
                  </a:txBody>
                  <a:tcPr marL="91454" marR="91454" marT="45615" marB="45615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FE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6</a:t>
                      </a:r>
                    </a:p>
                  </a:txBody>
                  <a:tcPr marL="91454" marR="91454" marT="45615" marB="45615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FE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7</a:t>
                      </a:r>
                    </a:p>
                  </a:txBody>
                  <a:tcPr marL="91454" marR="91454" marT="45615" marB="45615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F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8</a:t>
                      </a:r>
                    </a:p>
                  </a:txBody>
                  <a:tcPr marL="91454" marR="91454" marT="45615" marB="45615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F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9</a:t>
                      </a:r>
                    </a:p>
                  </a:txBody>
                  <a:tcPr marL="91454" marR="91454" marT="45615" marB="45615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F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marL="91454" marR="91454" marT="45615" marB="45615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FE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11</a:t>
                      </a:r>
                    </a:p>
                  </a:txBody>
                  <a:tcPr marL="91454" marR="91454" marT="45615" marB="45615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FE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12</a:t>
                      </a:r>
                    </a:p>
                  </a:txBody>
                  <a:tcPr marL="91454" marR="91454" marT="45615" marB="45615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FE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3072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/>
                          <a:cs typeface="Arial"/>
                        </a:rPr>
                        <a:t>Hasta 40 años</a:t>
                      </a:r>
                    </a:p>
                  </a:txBody>
                  <a:tcPr marL="91454" marR="91454" marT="45615" marB="45615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454" marR="91454" marT="45615" marB="45615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454" marR="91454" marT="45615" marB="45615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454" marR="91454" marT="45615" marB="45615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454" marR="91454" marT="45615" marB="45615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454" marR="91454" marT="45615" marB="45615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454" marR="91454" marT="45615" marB="45615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6"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454" marR="91454" marT="45615" marB="45615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/>
                          <a:cs typeface="Arial"/>
                        </a:rPr>
                        <a:t>Más de 40 años/Mujeres</a:t>
                      </a:r>
                    </a:p>
                  </a:txBody>
                  <a:tcPr marL="91454" marR="91454" marT="45615" marB="45615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454" marR="91454" marT="45615" marB="45615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454" marR="91454" marT="45615" marB="45615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454" marR="91454" marT="45615" marB="45615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454" marR="91454" marT="45615" marB="45615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454" marR="91454" marT="45615" marB="45615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454" marR="91454" marT="45615" marB="45615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454" marR="91454" marT="45615" marB="45615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AR" sz="1400" dirty="0"/>
                    </a:p>
                  </a:txBody>
                  <a:tcPr marL="91454" marR="91454" marT="45615" marB="45615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AR" sz="1400" dirty="0"/>
                    </a:p>
                  </a:txBody>
                  <a:tcPr marL="91454" marR="91454" marT="45615" marB="45615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es-AR" dirty="0"/>
                    </a:p>
                  </a:txBody>
                  <a:tcPr marL="91454" marR="91454" marT="45615" marB="45615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12 Rectángulo"/>
          <p:cNvSpPr/>
          <p:nvPr/>
        </p:nvSpPr>
        <p:spPr>
          <a:xfrm>
            <a:off x="906239" y="2069385"/>
            <a:ext cx="9731773" cy="378298"/>
          </a:xfrm>
          <a:prstGeom prst="rect">
            <a:avLst/>
          </a:prstGeom>
          <a:solidFill>
            <a:srgbClr val="019FE3"/>
          </a:solidFill>
          <a:ln w="25400" cap="flat" cmpd="sng" algn="ctr">
            <a:noFill/>
            <a:prstDash val="solid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DURACIÓN</a:t>
            </a:r>
          </a:p>
        </p:txBody>
      </p:sp>
      <p:sp>
        <p:nvSpPr>
          <p:cNvPr id="8" name="23 Rectángulo"/>
          <p:cNvSpPr/>
          <p:nvPr/>
        </p:nvSpPr>
        <p:spPr>
          <a:xfrm>
            <a:off x="906239" y="3856737"/>
            <a:ext cx="9731772" cy="315681"/>
          </a:xfrm>
          <a:prstGeom prst="rect">
            <a:avLst/>
          </a:prstGeom>
          <a:solidFill>
            <a:srgbClr val="019FE3"/>
          </a:solidFill>
          <a:ln w="25400" cap="flat" cmpd="sng" algn="ctr">
            <a:noFill/>
            <a:prstDash val="solid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DURACIÓN EN EMPRESAS INDUSTRIALES</a:t>
            </a:r>
          </a:p>
        </p:txBody>
      </p:sp>
      <p:graphicFrame>
        <p:nvGraphicFramePr>
          <p:cNvPr id="9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0550704"/>
              </p:ext>
            </p:extLst>
          </p:nvPr>
        </p:nvGraphicFramePr>
        <p:xfrm>
          <a:off x="909818" y="4208146"/>
          <a:ext cx="9728192" cy="609180"/>
        </p:xfrm>
        <a:graphic>
          <a:graphicData uri="http://schemas.openxmlformats.org/drawingml/2006/table">
            <a:tbl>
              <a:tblPr/>
              <a:tblGrid>
                <a:gridCol w="30732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844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0579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805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1744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0482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0482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3006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42689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04826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618413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580550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580550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</a:tblGrid>
              <a:tr h="283072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Edad  / Meses</a:t>
                      </a:r>
                    </a:p>
                  </a:txBody>
                  <a:tcPr marL="91454" marR="91454" marT="45615" marB="45615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FE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91454" marR="91454" marT="45615" marB="45615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FE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marL="91454" marR="91454" marT="45615" marB="45615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FE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marL="91454" marR="91454" marT="45615" marB="45615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FE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4</a:t>
                      </a:r>
                    </a:p>
                  </a:txBody>
                  <a:tcPr marL="91454" marR="91454" marT="45615" marB="45615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FE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5</a:t>
                      </a:r>
                    </a:p>
                  </a:txBody>
                  <a:tcPr marL="91454" marR="91454" marT="45615" marB="45615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FE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6</a:t>
                      </a:r>
                    </a:p>
                  </a:txBody>
                  <a:tcPr marL="91454" marR="91454" marT="45615" marB="45615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FE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7</a:t>
                      </a:r>
                    </a:p>
                  </a:txBody>
                  <a:tcPr marL="91454" marR="91454" marT="45615" marB="45615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F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8</a:t>
                      </a:r>
                    </a:p>
                  </a:txBody>
                  <a:tcPr marL="91454" marR="91454" marT="45615" marB="45615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F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9</a:t>
                      </a:r>
                    </a:p>
                  </a:txBody>
                  <a:tcPr marL="91454" marR="91454" marT="45615" marB="45615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F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marL="91454" marR="91454" marT="45615" marB="45615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FE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11</a:t>
                      </a:r>
                    </a:p>
                  </a:txBody>
                  <a:tcPr marL="91454" marR="91454" marT="45615" marB="45615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FE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12</a:t>
                      </a:r>
                    </a:p>
                  </a:txBody>
                  <a:tcPr marL="91454" marR="91454" marT="45615" marB="45615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FE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3072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/>
                          <a:cs typeface="Arial"/>
                        </a:rPr>
                        <a:t>Sin Distinción</a:t>
                      </a:r>
                    </a:p>
                  </a:txBody>
                  <a:tcPr marL="91454" marR="91454" marT="45615" marB="45615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5F7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454" marR="91454" marT="45615" marB="45615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5F7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454" marR="91454" marT="45615" marB="45615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5F7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454" marR="91454" marT="45615" marB="45615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5F7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454" marR="91454" marT="45615" marB="45615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5F7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454" marR="91454" marT="45615" marB="45615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5F7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454" marR="91454" marT="45615" marB="45615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5F7"/>
                    </a:solidFill>
                  </a:tcPr>
                </a:tc>
                <a:tc gridSpan="6"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454" marR="91454" marT="45615" marB="45615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5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906239" y="4937249"/>
            <a:ext cx="97317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2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RADICADAS EN PARQUES INDUSTRIALES del </a:t>
            </a:r>
          </a:p>
          <a:p>
            <a:r>
              <a:rPr lang="es-ES" sz="22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Registro Nacional de Parques Industriales (RENPI) </a:t>
            </a:r>
          </a:p>
        </p:txBody>
      </p:sp>
    </p:spTree>
    <p:extLst>
      <p:ext uri="{BB962C8B-B14F-4D97-AF65-F5344CB8AC3E}">
        <p14:creationId xmlns:p14="http://schemas.microsoft.com/office/powerpoint/2010/main" val="330467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>
        <p14:flip dir="r"/>
      </p:transition>
    </mc:Choice>
    <mc:Fallback xmlns="">
      <p:transition spd="slow" advClick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810000" y="172060"/>
            <a:ext cx="10571998" cy="970450"/>
          </a:xfrm>
        </p:spPr>
        <p:txBody>
          <a:bodyPr/>
          <a:lstStyle/>
          <a:p>
            <a:r>
              <a:rPr lang="es-AR" dirty="0"/>
              <a:t>Programa de Inserción Laboral</a:t>
            </a:r>
          </a:p>
        </p:txBody>
      </p:sp>
      <p:sp>
        <p:nvSpPr>
          <p:cNvPr id="38" name="Rectángulo 37"/>
          <p:cNvSpPr/>
          <p:nvPr/>
        </p:nvSpPr>
        <p:spPr>
          <a:xfrm>
            <a:off x="913041" y="2259429"/>
            <a:ext cx="10383374" cy="502821"/>
          </a:xfrm>
          <a:prstGeom prst="rect">
            <a:avLst/>
          </a:prstGeom>
          <a:solidFill>
            <a:srgbClr val="D4E5F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0" name="8 Rectángulo"/>
          <p:cNvSpPr/>
          <p:nvPr/>
        </p:nvSpPr>
        <p:spPr>
          <a:xfrm>
            <a:off x="891822" y="1808654"/>
            <a:ext cx="10399383" cy="360000"/>
          </a:xfrm>
          <a:prstGeom prst="rect">
            <a:avLst/>
          </a:prstGeom>
          <a:solidFill>
            <a:srgbClr val="01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ACOMPAÑAMIENTO ECONÓMICO DEL MTEySS A LAS EMPRESAS</a:t>
            </a:r>
          </a:p>
        </p:txBody>
      </p:sp>
      <p:sp>
        <p:nvSpPr>
          <p:cNvPr id="11" name="17 Rectángulo"/>
          <p:cNvSpPr/>
          <p:nvPr/>
        </p:nvSpPr>
        <p:spPr>
          <a:xfrm>
            <a:off x="911942" y="2842705"/>
            <a:ext cx="1728000" cy="497192"/>
          </a:xfrm>
          <a:prstGeom prst="rect">
            <a:avLst/>
          </a:prstGeom>
          <a:solidFill>
            <a:srgbClr val="E4E2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altLang="es-AR" sz="1400" b="1" i="0" u="none" strike="noStrike" kern="1200" cap="none" spc="0" normalizeH="0" baseline="0" noProof="0" dirty="0">
                <a:ln>
                  <a:noFill/>
                </a:ln>
                <a:solidFill>
                  <a:srgbClr val="009FE3"/>
                </a:solidFill>
                <a:effectLst/>
                <a:uLnTx/>
                <a:uFillTx/>
                <a:latin typeface="Arial Bold"/>
                <a:ea typeface="+mn-ea"/>
                <a:cs typeface="Arial Bold"/>
              </a:rPr>
              <a:t>Aporte MTEySS</a:t>
            </a:r>
          </a:p>
        </p:txBody>
      </p:sp>
      <p:sp>
        <p:nvSpPr>
          <p:cNvPr id="12" name="18 Rectángulo"/>
          <p:cNvSpPr/>
          <p:nvPr/>
        </p:nvSpPr>
        <p:spPr>
          <a:xfrm>
            <a:off x="910235" y="3432800"/>
            <a:ext cx="1729707" cy="650598"/>
          </a:xfrm>
          <a:prstGeom prst="rect">
            <a:avLst/>
          </a:prstGeom>
          <a:solidFill>
            <a:srgbClr val="E4E2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altLang="es-AR" sz="1400" b="1" i="0" u="none" strike="noStrike" kern="1200" cap="none" spc="0" normalizeH="0" baseline="0" noProof="0" dirty="0">
                <a:ln>
                  <a:noFill/>
                </a:ln>
                <a:solidFill>
                  <a:srgbClr val="009FE3"/>
                </a:solidFill>
                <a:effectLst/>
                <a:uLnTx/>
                <a:uFillTx/>
                <a:latin typeface="Arial Bold"/>
                <a:ea typeface="+mn-ea"/>
                <a:cs typeface="Arial Bold"/>
              </a:rPr>
              <a:t>Aporte Empresa </a:t>
            </a:r>
          </a:p>
        </p:txBody>
      </p:sp>
      <p:sp>
        <p:nvSpPr>
          <p:cNvPr id="13" name="20 Rectángulo"/>
          <p:cNvSpPr/>
          <p:nvPr/>
        </p:nvSpPr>
        <p:spPr>
          <a:xfrm>
            <a:off x="2710347" y="3425860"/>
            <a:ext cx="8586067" cy="288000"/>
          </a:xfrm>
          <a:prstGeom prst="rect">
            <a:avLst/>
          </a:prstGeom>
          <a:solidFill>
            <a:srgbClr val="D4E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4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sl"/>
                <a:ea typeface="+mn-ea"/>
                <a:cs typeface="Arisl"/>
              </a:rPr>
              <a:t>Lo que resta hasta alcanzar salario de convenio para JORNADA COMPLETA</a:t>
            </a:r>
            <a:endParaRPr kumimoji="0" lang="es-ES_tradnl" sz="1400" b="1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sl"/>
              <a:ea typeface="+mn-ea"/>
              <a:cs typeface="Arisl"/>
            </a:endParaRPr>
          </a:p>
        </p:txBody>
      </p:sp>
      <p:sp>
        <p:nvSpPr>
          <p:cNvPr id="16" name="24 Rectángulo"/>
          <p:cNvSpPr/>
          <p:nvPr/>
        </p:nvSpPr>
        <p:spPr>
          <a:xfrm>
            <a:off x="2710345" y="3795398"/>
            <a:ext cx="8586068" cy="288000"/>
          </a:xfrm>
          <a:prstGeom prst="rect">
            <a:avLst/>
          </a:prstGeom>
          <a:solidFill>
            <a:srgbClr val="D4E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400" b="1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 contribuciones patronales sobre la totalidad del salario. Compatible con Ley 26940</a:t>
            </a:r>
            <a:endParaRPr kumimoji="0" lang="es-ES_tradnl" sz="1400" b="1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2" name="9 Rectángulo"/>
          <p:cNvSpPr/>
          <p:nvPr/>
        </p:nvSpPr>
        <p:spPr>
          <a:xfrm>
            <a:off x="8768551" y="2186276"/>
            <a:ext cx="1859540" cy="6681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altLang="es-AR" sz="1550" b="1" i="0" u="none" strike="noStrike" kern="1200" cap="none" spc="0" normalizeH="0" baseline="0" noProof="0" dirty="0">
                <a:ln>
                  <a:noFill/>
                </a:ln>
                <a:solidFill>
                  <a:srgbClr val="009FE3"/>
                </a:solidFill>
                <a:effectLst/>
                <a:uLnTx/>
                <a:uFillTx/>
                <a:latin typeface="Arial Bold"/>
                <a:ea typeface="+mn-ea"/>
                <a:cs typeface="Arial Bold"/>
              </a:rPr>
              <a:t>Grandes Empresas</a:t>
            </a:r>
          </a:p>
        </p:txBody>
      </p:sp>
      <p:sp>
        <p:nvSpPr>
          <p:cNvPr id="25" name="25 Rectángulo"/>
          <p:cNvSpPr/>
          <p:nvPr/>
        </p:nvSpPr>
        <p:spPr>
          <a:xfrm>
            <a:off x="7083696" y="2186276"/>
            <a:ext cx="1560120" cy="6681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altLang="es-AR" sz="1550" b="1" i="0" u="none" strike="noStrike" kern="1200" cap="none" spc="0" normalizeH="0" baseline="0" noProof="0" dirty="0">
                <a:ln>
                  <a:noFill/>
                </a:ln>
                <a:solidFill>
                  <a:srgbClr val="009FE3"/>
                </a:solidFill>
                <a:effectLst/>
                <a:uLnTx/>
                <a:uFillTx/>
                <a:latin typeface="Arial Bold"/>
                <a:ea typeface="+mn-ea"/>
                <a:cs typeface="Arial Bold"/>
              </a:rPr>
              <a:t>Medianas Empresas</a:t>
            </a:r>
          </a:p>
        </p:txBody>
      </p:sp>
      <p:sp>
        <p:nvSpPr>
          <p:cNvPr id="26" name="26 Rectángulo"/>
          <p:cNvSpPr/>
          <p:nvPr/>
        </p:nvSpPr>
        <p:spPr>
          <a:xfrm>
            <a:off x="5306370" y="2171087"/>
            <a:ext cx="1560119" cy="6681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550" b="1" i="0" u="none" strike="noStrike" kern="1200" cap="none" spc="0" normalizeH="0" baseline="0" noProof="0" dirty="0">
                <a:ln>
                  <a:noFill/>
                </a:ln>
                <a:solidFill>
                  <a:srgbClr val="009FE3"/>
                </a:solidFill>
                <a:effectLst/>
                <a:uLnTx/>
                <a:uFillTx/>
                <a:latin typeface="Arial Bold"/>
                <a:ea typeface="+mn-ea"/>
                <a:cs typeface="Arial Bold"/>
              </a:rPr>
              <a:t>Pequeñas Empresas</a:t>
            </a:r>
          </a:p>
        </p:txBody>
      </p:sp>
      <p:sp>
        <p:nvSpPr>
          <p:cNvPr id="27" name="27 Rectángulo"/>
          <p:cNvSpPr/>
          <p:nvPr/>
        </p:nvSpPr>
        <p:spPr>
          <a:xfrm>
            <a:off x="3679226" y="2186276"/>
            <a:ext cx="1560119" cy="6681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altLang="es-AR" sz="1550" b="1" i="0" u="none" strike="noStrike" kern="1200" cap="none" spc="0" normalizeH="0" baseline="0" noProof="0" dirty="0">
                <a:ln>
                  <a:noFill/>
                </a:ln>
                <a:solidFill>
                  <a:srgbClr val="009FE3"/>
                </a:solidFill>
                <a:effectLst/>
                <a:uLnTx/>
                <a:uFillTx/>
                <a:latin typeface="Arial Bold"/>
                <a:ea typeface="+mn-ea"/>
                <a:cs typeface="Arial Bold"/>
              </a:rPr>
              <a:t>Micro </a:t>
            </a:r>
          </a:p>
          <a:p>
            <a:pPr marL="0" marR="0" lvl="0" indent="0" algn="ctr" defTabSz="4572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altLang="es-AR" sz="1550" b="1" i="0" u="none" strike="noStrike" kern="1200" cap="none" spc="0" normalizeH="0" baseline="0" noProof="0" dirty="0">
                <a:ln>
                  <a:noFill/>
                </a:ln>
                <a:solidFill>
                  <a:srgbClr val="009FE3"/>
                </a:solidFill>
                <a:effectLst/>
                <a:uLnTx/>
                <a:uFillTx/>
                <a:latin typeface="Arial Bold"/>
                <a:ea typeface="+mn-ea"/>
                <a:cs typeface="Arial Bold"/>
              </a:rPr>
              <a:t>Empresas</a:t>
            </a:r>
          </a:p>
        </p:txBody>
      </p:sp>
      <p:grpSp>
        <p:nvGrpSpPr>
          <p:cNvPr id="3" name="2 Grupo"/>
          <p:cNvGrpSpPr/>
          <p:nvPr/>
        </p:nvGrpSpPr>
        <p:grpSpPr>
          <a:xfrm>
            <a:off x="2710347" y="2748717"/>
            <a:ext cx="8580859" cy="669843"/>
            <a:chOff x="2710347" y="3177342"/>
            <a:chExt cx="8580859" cy="669843"/>
          </a:xfrm>
        </p:grpSpPr>
        <p:sp>
          <p:nvSpPr>
            <p:cNvPr id="36" name="Rectángulo 35"/>
            <p:cNvSpPr/>
            <p:nvPr/>
          </p:nvSpPr>
          <p:spPr>
            <a:xfrm>
              <a:off x="2710347" y="3264522"/>
              <a:ext cx="8580859" cy="504000"/>
            </a:xfrm>
            <a:prstGeom prst="rect">
              <a:avLst/>
            </a:prstGeom>
            <a:solidFill>
              <a:schemeClr val="accent6">
                <a:lumMod val="40000"/>
                <a:lumOff val="60000"/>
                <a:alpha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8" name="46 Rectángulo"/>
            <p:cNvSpPr/>
            <p:nvPr/>
          </p:nvSpPr>
          <p:spPr>
            <a:xfrm>
              <a:off x="3648847" y="3178196"/>
              <a:ext cx="1548158" cy="6681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19FE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$4.300</a:t>
              </a:r>
              <a:endPara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srgbClr val="019FE3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29" name="48 Rectángulo"/>
            <p:cNvSpPr/>
            <p:nvPr/>
          </p:nvSpPr>
          <p:spPr>
            <a:xfrm>
              <a:off x="5382317" y="3178196"/>
              <a:ext cx="1560119" cy="6681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19FE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$3.700</a:t>
              </a:r>
              <a:endPara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srgbClr val="019FE3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30" name="50 Rectángulo"/>
            <p:cNvSpPr/>
            <p:nvPr/>
          </p:nvSpPr>
          <p:spPr>
            <a:xfrm>
              <a:off x="7129255" y="3177342"/>
              <a:ext cx="1560120" cy="6698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19FE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$3.150</a:t>
              </a:r>
              <a:endPara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srgbClr val="019FE3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31" name="52 Rectángulo"/>
            <p:cNvSpPr/>
            <p:nvPr/>
          </p:nvSpPr>
          <p:spPr>
            <a:xfrm>
              <a:off x="8934287" y="3178196"/>
              <a:ext cx="1558411" cy="6681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19FE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$2.550</a:t>
              </a:r>
              <a:endPara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srgbClr val="019FE3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sp>
        <p:nvSpPr>
          <p:cNvPr id="56" name="Rectángulo 37"/>
          <p:cNvSpPr/>
          <p:nvPr/>
        </p:nvSpPr>
        <p:spPr>
          <a:xfrm>
            <a:off x="932091" y="4745454"/>
            <a:ext cx="10383374" cy="502821"/>
          </a:xfrm>
          <a:prstGeom prst="rect">
            <a:avLst/>
          </a:prstGeom>
          <a:solidFill>
            <a:srgbClr val="D4E5F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7" name="8 Rectángulo"/>
          <p:cNvSpPr/>
          <p:nvPr/>
        </p:nvSpPr>
        <p:spPr>
          <a:xfrm>
            <a:off x="910872" y="4294679"/>
            <a:ext cx="10399383" cy="360000"/>
          </a:xfrm>
          <a:prstGeom prst="rect">
            <a:avLst/>
          </a:prstGeom>
          <a:solidFill>
            <a:srgbClr val="01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SÓLO APLICA PARA EMPRESAS RADICADAS EN PARQUES INDUSTRIALES DEL RENPI</a:t>
            </a:r>
            <a:endParaRPr kumimoji="0" lang="es-ES_tradnl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8" name="17 Rectángulo"/>
          <p:cNvSpPr/>
          <p:nvPr/>
        </p:nvSpPr>
        <p:spPr>
          <a:xfrm>
            <a:off x="930992" y="5328730"/>
            <a:ext cx="1728000" cy="497192"/>
          </a:xfrm>
          <a:prstGeom prst="rect">
            <a:avLst/>
          </a:prstGeom>
          <a:solidFill>
            <a:srgbClr val="E4E2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altLang="es-AR" sz="1400" b="1" i="0" u="none" strike="noStrike" kern="1200" cap="none" spc="0" normalizeH="0" baseline="0" noProof="0" dirty="0">
                <a:ln>
                  <a:noFill/>
                </a:ln>
                <a:solidFill>
                  <a:srgbClr val="009FE3"/>
                </a:solidFill>
                <a:effectLst/>
                <a:uLnTx/>
                <a:uFillTx/>
                <a:latin typeface="Arial Bold"/>
                <a:ea typeface="+mn-ea"/>
                <a:cs typeface="Arial Bold"/>
              </a:rPr>
              <a:t>Aporte MTEySS</a:t>
            </a:r>
          </a:p>
        </p:txBody>
      </p:sp>
      <p:sp>
        <p:nvSpPr>
          <p:cNvPr id="59" name="18 Rectángulo"/>
          <p:cNvSpPr/>
          <p:nvPr/>
        </p:nvSpPr>
        <p:spPr>
          <a:xfrm>
            <a:off x="929285" y="5918825"/>
            <a:ext cx="1729707" cy="650598"/>
          </a:xfrm>
          <a:prstGeom prst="rect">
            <a:avLst/>
          </a:prstGeom>
          <a:solidFill>
            <a:srgbClr val="E4E2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altLang="es-AR" sz="1400" b="1" i="0" u="none" strike="noStrike" kern="1200" cap="none" spc="0" normalizeH="0" baseline="0" noProof="0" dirty="0">
                <a:ln>
                  <a:noFill/>
                </a:ln>
                <a:solidFill>
                  <a:srgbClr val="009FE3"/>
                </a:solidFill>
                <a:effectLst/>
                <a:uLnTx/>
                <a:uFillTx/>
                <a:latin typeface="Arial Bold"/>
                <a:ea typeface="+mn-ea"/>
                <a:cs typeface="Arial Bold"/>
              </a:rPr>
              <a:t>Aporte Empresa </a:t>
            </a:r>
          </a:p>
        </p:txBody>
      </p:sp>
      <p:sp>
        <p:nvSpPr>
          <p:cNvPr id="60" name="20 Rectángulo"/>
          <p:cNvSpPr/>
          <p:nvPr/>
        </p:nvSpPr>
        <p:spPr>
          <a:xfrm>
            <a:off x="2729397" y="5911885"/>
            <a:ext cx="8586067" cy="288000"/>
          </a:xfrm>
          <a:prstGeom prst="rect">
            <a:avLst/>
          </a:prstGeom>
          <a:solidFill>
            <a:srgbClr val="D4E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4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sl"/>
                <a:ea typeface="+mn-ea"/>
                <a:cs typeface="Arisl"/>
              </a:rPr>
              <a:t>Lo que resta hasta alcanzar salario de convenio para JORNADA COMPLETA</a:t>
            </a:r>
            <a:endParaRPr kumimoji="0" lang="es-ES_tradnl" sz="1400" b="1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sl"/>
              <a:ea typeface="+mn-ea"/>
              <a:cs typeface="Arisl"/>
            </a:endParaRPr>
          </a:p>
        </p:txBody>
      </p:sp>
      <p:sp>
        <p:nvSpPr>
          <p:cNvPr id="61" name="24 Rectángulo"/>
          <p:cNvSpPr/>
          <p:nvPr/>
        </p:nvSpPr>
        <p:spPr>
          <a:xfrm>
            <a:off x="2729395" y="6281423"/>
            <a:ext cx="8586068" cy="288000"/>
          </a:xfrm>
          <a:prstGeom prst="rect">
            <a:avLst/>
          </a:prstGeom>
          <a:solidFill>
            <a:srgbClr val="D4E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400" b="1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 contribuciones patronales sobre la totalidad del salario. Compatible con Ley 26940</a:t>
            </a:r>
            <a:endParaRPr kumimoji="0" lang="es-ES_tradnl" sz="1400" b="1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2" name="9 Rectángulo"/>
          <p:cNvSpPr/>
          <p:nvPr/>
        </p:nvSpPr>
        <p:spPr>
          <a:xfrm>
            <a:off x="8787601" y="4672301"/>
            <a:ext cx="1859540" cy="6681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altLang="es-AR" sz="1550" b="1" i="0" u="none" strike="noStrike" kern="1200" cap="none" spc="0" normalizeH="0" baseline="0" noProof="0" dirty="0">
                <a:ln>
                  <a:noFill/>
                </a:ln>
                <a:solidFill>
                  <a:srgbClr val="009FE3"/>
                </a:solidFill>
                <a:effectLst/>
                <a:uLnTx/>
                <a:uFillTx/>
                <a:latin typeface="Arial Bold"/>
                <a:ea typeface="+mn-ea"/>
                <a:cs typeface="Arial Bold"/>
              </a:rPr>
              <a:t>Medianas Empresas</a:t>
            </a:r>
          </a:p>
        </p:txBody>
      </p:sp>
      <p:sp>
        <p:nvSpPr>
          <p:cNvPr id="64" name="26 Rectángulo"/>
          <p:cNvSpPr/>
          <p:nvPr/>
        </p:nvSpPr>
        <p:spPr>
          <a:xfrm>
            <a:off x="6242939" y="4657112"/>
            <a:ext cx="1560119" cy="6681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550" b="1" i="0" u="none" strike="noStrike" kern="1200" cap="none" spc="0" normalizeH="0" baseline="0" noProof="0" dirty="0">
                <a:ln>
                  <a:noFill/>
                </a:ln>
                <a:solidFill>
                  <a:srgbClr val="009FE3"/>
                </a:solidFill>
                <a:effectLst/>
                <a:uLnTx/>
                <a:uFillTx/>
                <a:latin typeface="Arial Bold"/>
                <a:ea typeface="+mn-ea"/>
                <a:cs typeface="Arial Bold"/>
              </a:rPr>
              <a:t>Pequeñas Empresas</a:t>
            </a:r>
          </a:p>
        </p:txBody>
      </p:sp>
      <p:sp>
        <p:nvSpPr>
          <p:cNvPr id="65" name="27 Rectángulo"/>
          <p:cNvSpPr/>
          <p:nvPr/>
        </p:nvSpPr>
        <p:spPr>
          <a:xfrm>
            <a:off x="3698276" y="4672301"/>
            <a:ext cx="1560119" cy="6681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altLang="es-AR" sz="1550" b="1" i="0" u="none" strike="noStrike" kern="1200" cap="none" spc="0" normalizeH="0" baseline="0" noProof="0" dirty="0">
                <a:ln>
                  <a:noFill/>
                </a:ln>
                <a:solidFill>
                  <a:srgbClr val="009FE3"/>
                </a:solidFill>
                <a:effectLst/>
                <a:uLnTx/>
                <a:uFillTx/>
                <a:latin typeface="Arial Bold"/>
                <a:ea typeface="+mn-ea"/>
                <a:cs typeface="Arial Bold"/>
              </a:rPr>
              <a:t>Micro </a:t>
            </a:r>
          </a:p>
          <a:p>
            <a:pPr marL="0" marR="0" lvl="0" indent="0" algn="ctr" defTabSz="4572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altLang="es-AR" sz="1550" b="1" i="0" u="none" strike="noStrike" kern="1200" cap="none" spc="0" normalizeH="0" baseline="0" noProof="0" dirty="0">
                <a:ln>
                  <a:noFill/>
                </a:ln>
                <a:solidFill>
                  <a:srgbClr val="009FE3"/>
                </a:solidFill>
                <a:effectLst/>
                <a:uLnTx/>
                <a:uFillTx/>
                <a:latin typeface="Arial Bold"/>
                <a:ea typeface="+mn-ea"/>
                <a:cs typeface="Arial Bold"/>
              </a:rPr>
              <a:t>Empresas</a:t>
            </a:r>
          </a:p>
        </p:txBody>
      </p:sp>
      <p:grpSp>
        <p:nvGrpSpPr>
          <p:cNvPr id="66" name="65 Grupo"/>
          <p:cNvGrpSpPr/>
          <p:nvPr/>
        </p:nvGrpSpPr>
        <p:grpSpPr>
          <a:xfrm>
            <a:off x="2729397" y="5235596"/>
            <a:ext cx="8580859" cy="668134"/>
            <a:chOff x="2710347" y="3178196"/>
            <a:chExt cx="8580859" cy="668134"/>
          </a:xfrm>
        </p:grpSpPr>
        <p:sp>
          <p:nvSpPr>
            <p:cNvPr id="67" name="Rectángulo 35"/>
            <p:cNvSpPr/>
            <p:nvPr/>
          </p:nvSpPr>
          <p:spPr>
            <a:xfrm>
              <a:off x="2710347" y="3264522"/>
              <a:ext cx="8580859" cy="504000"/>
            </a:xfrm>
            <a:prstGeom prst="rect">
              <a:avLst/>
            </a:prstGeom>
            <a:solidFill>
              <a:schemeClr val="accent6">
                <a:lumMod val="40000"/>
                <a:lumOff val="60000"/>
                <a:alpha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8" name="46 Rectángulo"/>
            <p:cNvSpPr/>
            <p:nvPr/>
          </p:nvSpPr>
          <p:spPr>
            <a:xfrm>
              <a:off x="6144397" y="3178196"/>
              <a:ext cx="1548158" cy="6681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19FE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$4.850</a:t>
              </a:r>
              <a:endPara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srgbClr val="019FE3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04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>
        <p14:flip dir="r"/>
      </p:transition>
    </mc:Choice>
    <mc:Fallback xmlns="">
      <p:transition spd="slow" advClick="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0000" y="464160"/>
            <a:ext cx="11382000" cy="970450"/>
          </a:xfrm>
        </p:spPr>
        <p:txBody>
          <a:bodyPr/>
          <a:lstStyle/>
          <a:p>
            <a:r>
              <a:rPr lang="es-ES_tradnl" dirty="0"/>
              <a:t>Ley N°26.940 de Promoción del Trabajo </a:t>
            </a:r>
            <a:br>
              <a:rPr lang="es-ES_tradnl" dirty="0"/>
            </a:br>
            <a:r>
              <a:rPr lang="es-ES_tradnl" dirty="0"/>
              <a:t>Registrado y Prevención del Fraude Laboral </a:t>
            </a:r>
            <a:br>
              <a:rPr lang="es-ES_tradnl" dirty="0"/>
            </a:br>
            <a:endParaRPr lang="es-ES_tradnl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809625" y="1803400"/>
            <a:ext cx="9458325" cy="2730500"/>
          </a:xfrm>
        </p:spPr>
        <p:txBody>
          <a:bodyPr/>
          <a:lstStyle/>
          <a:p>
            <a:r>
              <a:rPr lang="es-ES_tradnl" sz="22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Régimen de Seguridad Social para Microempresas</a:t>
            </a:r>
          </a:p>
          <a:p>
            <a:pPr marL="266700" indent="-266700"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177800" algn="l"/>
              </a:tabLst>
            </a:pPr>
            <a:r>
              <a:rPr lang="es-ES_tradnl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Descuento del 50% en las contribuciones patronales (no incluye las contribuciones de obra social) y se establecen topes sectoriales al pago de ART.</a:t>
            </a:r>
          </a:p>
          <a:p>
            <a:endParaRPr lang="es-ES_tradnl" sz="1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r>
              <a:rPr lang="es-ES_tradnl" sz="22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Régimen de Promoción de Contratación del Trabajo Registrado</a:t>
            </a:r>
          </a:p>
          <a:p>
            <a:pPr marL="266700" indent="-266700"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177800" algn="l"/>
              </a:tabLst>
            </a:pPr>
            <a:r>
              <a:rPr lang="es-ES_tradnl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Beneficios en las contribuciones patronales en los primeros 2 años para la contratación de NUEVOS trabajadores por sobre la nómina. No incluye las contribuciones de obra social y ART.</a:t>
            </a:r>
            <a:endParaRPr lang="es-ES_tradnl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10 Rectángulo"/>
          <p:cNvSpPr/>
          <p:nvPr/>
        </p:nvSpPr>
        <p:spPr bwMode="auto">
          <a:xfrm>
            <a:off x="915219" y="5159376"/>
            <a:ext cx="4961706" cy="332834"/>
          </a:xfrm>
          <a:prstGeom prst="rect">
            <a:avLst/>
          </a:prstGeom>
          <a:solidFill>
            <a:srgbClr val="D4E5F7"/>
          </a:solidFill>
          <a:ln w="25400" cap="flat" cmpd="sng" algn="ctr">
            <a:noFill/>
            <a:prstDash val="solid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EMPRESAS HASTA 15 TRABAJADORES</a:t>
            </a:r>
            <a:endParaRPr kumimoji="0" lang="es-ES_tradnl" sz="1400" b="1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" name="17 Rectángulo"/>
          <p:cNvSpPr/>
          <p:nvPr/>
        </p:nvSpPr>
        <p:spPr bwMode="auto">
          <a:xfrm>
            <a:off x="5984875" y="5159376"/>
            <a:ext cx="5130800" cy="332834"/>
          </a:xfrm>
          <a:prstGeom prst="rect">
            <a:avLst/>
          </a:prstGeom>
          <a:solidFill>
            <a:srgbClr val="E4E2E7"/>
          </a:solidFill>
          <a:ln w="25400" cap="flat" cmpd="sng" algn="ctr">
            <a:noFill/>
            <a:prstDash val="solid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100% descuento el primer año y 75% el segundo.</a:t>
            </a:r>
            <a:endParaRPr kumimoji="0" lang="es-AR" sz="1400" b="1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2" name="18 Rectángulo"/>
          <p:cNvSpPr/>
          <p:nvPr/>
        </p:nvSpPr>
        <p:spPr bwMode="auto">
          <a:xfrm>
            <a:off x="917575" y="4756150"/>
            <a:ext cx="10198100" cy="343300"/>
          </a:xfrm>
          <a:prstGeom prst="rect">
            <a:avLst/>
          </a:prstGeom>
          <a:solidFill>
            <a:srgbClr val="019FE3"/>
          </a:solidFill>
          <a:ln w="25400" cap="flat" cmpd="sng" algn="ctr">
            <a:noFill/>
            <a:prstDash val="solid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b="1" i="0" u="none" strike="noStrike" kern="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DESCUENTO SEGÚN DOTACIÓN DE PERSONAL DE EMPRESAS</a:t>
            </a:r>
          </a:p>
        </p:txBody>
      </p:sp>
      <p:sp>
        <p:nvSpPr>
          <p:cNvPr id="23" name="19 Rectángulo"/>
          <p:cNvSpPr/>
          <p:nvPr/>
        </p:nvSpPr>
        <p:spPr bwMode="auto">
          <a:xfrm>
            <a:off x="915219" y="5573713"/>
            <a:ext cx="4961706" cy="331787"/>
          </a:xfrm>
          <a:prstGeom prst="rect">
            <a:avLst/>
          </a:prstGeom>
          <a:solidFill>
            <a:srgbClr val="D4E5F7"/>
          </a:solidFill>
          <a:ln w="25400" cap="flat" cmpd="sng" algn="ctr">
            <a:noFill/>
            <a:prstDash val="solid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EMPRESAS DE 16 A 80 TRABAJADORES</a:t>
            </a:r>
            <a:endParaRPr kumimoji="0" lang="es-ES_tradnl" sz="1400" b="1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20 Rectángulo"/>
          <p:cNvSpPr/>
          <p:nvPr/>
        </p:nvSpPr>
        <p:spPr bwMode="auto">
          <a:xfrm>
            <a:off x="5972176" y="5573713"/>
            <a:ext cx="5143499" cy="331787"/>
          </a:xfrm>
          <a:prstGeom prst="rect">
            <a:avLst/>
          </a:prstGeom>
          <a:solidFill>
            <a:srgbClr val="E4E2E7"/>
          </a:solidFill>
          <a:ln w="25400" cap="flat" cmpd="sng" algn="ctr">
            <a:noFill/>
            <a:prstDash val="solid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50% los dos primeros años.</a:t>
            </a:r>
            <a:endParaRPr kumimoji="0" lang="es-AR" sz="1400" b="1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623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>
        <p14:flip dir="r"/>
      </p:transition>
    </mc:Choice>
    <mc:Fallback xmlns="">
      <p:transition spd="slow" advClick="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799662" y="1800225"/>
            <a:ext cx="7918888" cy="777989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s-ES_tradnl" sz="22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Ahorro para las Empresas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s-ES_tradnl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Ejemplo de cómo impacta el incentivo de PIL + Ley 26.940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s-ES_tradnl" sz="1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s-ES_tradnl" sz="1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 marL="266700" indent="-266700">
              <a:spcBef>
                <a:spcPts val="0"/>
              </a:spcBef>
              <a:spcAft>
                <a:spcPts val="0"/>
              </a:spcAft>
            </a:pPr>
            <a:endParaRPr lang="es-ES" sz="18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s-ES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s-ES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s-ES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s-ES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s-ES_tradnl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ectangle 23"/>
          <p:cNvSpPr>
            <a:spLocks noChangeArrowheads="1"/>
          </p:cNvSpPr>
          <p:nvPr/>
        </p:nvSpPr>
        <p:spPr bwMode="auto">
          <a:xfrm>
            <a:off x="853158" y="3001549"/>
            <a:ext cx="5357142" cy="584776"/>
          </a:xfrm>
          <a:prstGeom prst="rect">
            <a:avLst/>
          </a:prstGeom>
          <a:solidFill>
            <a:srgbClr val="019FE3"/>
          </a:solidFill>
          <a:ln>
            <a:noFill/>
          </a:ln>
          <a:ex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s-ES" sz="1600" b="1" dirty="0">
                <a:latin typeface="Arial"/>
                <a:cs typeface="Arial"/>
              </a:rPr>
              <a:t>Sueldo Sector Servicios (microempresa)</a:t>
            </a:r>
            <a:endParaRPr lang="es-ES_tradnl" sz="1600" b="1" dirty="0">
              <a:latin typeface="Arial"/>
              <a:cs typeface="Arial"/>
            </a:endParaRPr>
          </a:p>
          <a:p>
            <a:pPr algn="ctr" eaLnBrk="1" hangingPunct="1"/>
            <a:r>
              <a:rPr lang="es-ES" sz="1600" b="1" dirty="0">
                <a:latin typeface="Arial"/>
                <a:cs typeface="Arial"/>
              </a:rPr>
              <a:t>Administrativo "A" -  CCT Empleados de Comercio</a:t>
            </a:r>
            <a:endParaRPr lang="es-ES_tradnl" sz="1600" b="1" dirty="0">
              <a:latin typeface="Arial"/>
              <a:cs typeface="Arial"/>
            </a:endParaRPr>
          </a:p>
        </p:txBody>
      </p:sp>
      <p:graphicFrame>
        <p:nvGraphicFramePr>
          <p:cNvPr id="16" name="11 Tabla"/>
          <p:cNvGraphicFramePr>
            <a:graphicFrameLocks noGrp="1"/>
          </p:cNvGraphicFramePr>
          <p:nvPr>
            <p:extLst/>
          </p:nvPr>
        </p:nvGraphicFramePr>
        <p:xfrm>
          <a:off x="864254" y="3679412"/>
          <a:ext cx="5346046" cy="1378363"/>
        </p:xfrm>
        <a:graphic>
          <a:graphicData uri="http://schemas.openxmlformats.org/drawingml/2006/table">
            <a:tbl>
              <a:tblPr/>
              <a:tblGrid>
                <a:gridCol w="37589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8710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4013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/>
                          <a:cs typeface="Arial"/>
                        </a:rPr>
                        <a:t>Sueldo Básico + Presentismo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479" marR="91479" marT="45729" marB="4572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/>
                          <a:cs typeface="Arial"/>
                        </a:rPr>
                        <a:t>$ 13.808,72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Arial"/>
                        <a:ea typeface="Calibri" charset="0"/>
                        <a:cs typeface="Arial"/>
                      </a:endParaRPr>
                    </a:p>
                  </a:txBody>
                  <a:tcPr marL="91479" marR="91479" marT="45729" marB="4572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195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/>
                          <a:cs typeface="Arial"/>
                        </a:rPr>
                        <a:t>Contribuciones patronales (23%)</a:t>
                      </a:r>
                      <a:endParaRPr kumimoji="0" lang="es-E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479" marR="91479" marT="45729" marB="4572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5F7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/>
                          <a:cs typeface="Arial"/>
                        </a:rPr>
                        <a:t>$ 3.176,01</a:t>
                      </a:r>
                      <a:endParaRPr kumimoji="0" lang="es-A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Arial"/>
                        <a:ea typeface="Calibri" charset="0"/>
                        <a:cs typeface="Arial"/>
                      </a:endParaRPr>
                    </a:p>
                  </a:txBody>
                  <a:tcPr marL="44465" marR="44465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5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432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/>
                          <a:cs typeface="Arial"/>
                        </a:rPr>
                        <a:t>ART (tope máx. actividad) 3%</a:t>
                      </a:r>
                      <a:endParaRPr kumimoji="0" lang="es-E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479" marR="91479" marT="45729" marB="4572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/>
                          <a:cs typeface="Arial"/>
                        </a:rPr>
                        <a:t>$ 414,26</a:t>
                      </a:r>
                      <a:endParaRPr kumimoji="0" lang="es-A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Arial"/>
                        <a:ea typeface="Calibri" charset="0"/>
                        <a:cs typeface="Arial"/>
                      </a:endParaRPr>
                    </a:p>
                  </a:txBody>
                  <a:tcPr marL="44465" marR="44465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195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9FE3"/>
                          </a:solidFill>
                          <a:effectLst/>
                          <a:latin typeface="Arial"/>
                          <a:cs typeface="Arial"/>
                        </a:rPr>
                        <a:t>TOTAL A PAGAR</a:t>
                      </a:r>
                      <a:endParaRPr kumimoji="0" lang="es-E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19FE3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479" marR="91479" marT="45729" marB="4572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5F7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9FE3"/>
                          </a:solidFill>
                          <a:effectLst/>
                          <a:latin typeface="Arial"/>
                          <a:cs typeface="Arial"/>
                        </a:rPr>
                        <a:t>$ 17.398,99</a:t>
                      </a:r>
                      <a:endParaRPr kumimoji="0" lang="es-A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19FE3"/>
                        </a:solidFill>
                        <a:effectLst/>
                        <a:latin typeface="Arial"/>
                        <a:ea typeface="Calibri" charset="0"/>
                        <a:cs typeface="Arial"/>
                      </a:endParaRPr>
                    </a:p>
                  </a:txBody>
                  <a:tcPr marL="44465" marR="44465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5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9" name="13 Tabla"/>
          <p:cNvGraphicFramePr>
            <a:graphicFrameLocks noGrp="1"/>
          </p:cNvGraphicFramePr>
          <p:nvPr>
            <p:extLst/>
          </p:nvPr>
        </p:nvGraphicFramePr>
        <p:xfrm>
          <a:off x="6464914" y="3679412"/>
          <a:ext cx="4755536" cy="2494433"/>
        </p:xfrm>
        <a:graphic>
          <a:graphicData uri="http://schemas.openxmlformats.org/drawingml/2006/table">
            <a:tbl>
              <a:tblPr/>
              <a:tblGrid>
                <a:gridCol w="29743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811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40061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/>
                          <a:cs typeface="Arial"/>
                        </a:rPr>
                        <a:t>Sueldo Básico + Presentismo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412" marR="91412" marT="45696" marB="4569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/>
                          <a:cs typeface="Arial"/>
                        </a:rPr>
                        <a:t>$ 13.808,72</a:t>
                      </a:r>
                    </a:p>
                  </a:txBody>
                  <a:tcPr marL="9524" marR="9524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758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/>
                          <a:cs typeface="Arial"/>
                        </a:rPr>
                        <a:t>Contribuciones patronales (6%)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412" marR="91412" marT="45696" marB="4569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5F7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/>
                          <a:cs typeface="Arial"/>
                        </a:rPr>
                        <a:t>$ 828,52</a:t>
                      </a:r>
                    </a:p>
                  </a:txBody>
                  <a:tcPr marL="9524" marR="9524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5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7751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/>
                          <a:cs typeface="Arial"/>
                        </a:rPr>
                        <a:t>ART (tope máx. actividad) 3%</a:t>
                      </a:r>
                    </a:p>
                  </a:txBody>
                  <a:tcPr marL="91452" marR="91452" marT="45691" marB="4569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/>
                          <a:cs typeface="Arial"/>
                        </a:rPr>
                        <a:t>$ 414,26</a:t>
                      </a:r>
                    </a:p>
                  </a:txBody>
                  <a:tcPr marL="9524" marR="9524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0061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/>
                          <a:cs typeface="Arial"/>
                        </a:rPr>
                        <a:t>TOTAL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412" marR="91412" marT="45696" marB="4569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5F7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/>
                          <a:cs typeface="Arial"/>
                        </a:rPr>
                        <a:t>$ 15.051,50</a:t>
                      </a:r>
                    </a:p>
                  </a:txBody>
                  <a:tcPr marL="9524" marR="9524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5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0061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/>
                          <a:cs typeface="Arial"/>
                        </a:rPr>
                        <a:t>Descuento PIL</a:t>
                      </a:r>
                    </a:p>
                  </a:txBody>
                  <a:tcPr marL="91412" marR="91412" marT="45696" marB="4569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/>
                          <a:cs typeface="Arial"/>
                        </a:rPr>
                        <a:t>$ -4.300,00</a:t>
                      </a:r>
                    </a:p>
                  </a:txBody>
                  <a:tcPr marL="9524" marR="9524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116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9FE3"/>
                          </a:solidFill>
                          <a:effectLst/>
                          <a:latin typeface="Arial"/>
                          <a:cs typeface="Arial"/>
                        </a:rPr>
                        <a:t>TOTAL A PAGAR</a:t>
                      </a:r>
                    </a:p>
                  </a:txBody>
                  <a:tcPr marL="91412" marR="91412" marT="45696" marB="4569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5F7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9FE3"/>
                          </a:solidFill>
                          <a:effectLst/>
                          <a:latin typeface="Arial"/>
                          <a:cs typeface="Arial"/>
                        </a:rPr>
                        <a:t>$ 10.751,50</a:t>
                      </a:r>
                    </a:p>
                  </a:txBody>
                  <a:tcPr marL="9524" marR="9524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5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7751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/>
                          <a:cs typeface="Arial"/>
                        </a:rPr>
                        <a:t>AHORRO</a:t>
                      </a:r>
                      <a:endParaRPr kumimoji="0" lang="es-E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412" marR="91412" marT="45696" marB="4569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/>
                          <a:cs typeface="Arial"/>
                        </a:rPr>
                        <a:t>$ 6.647,49</a:t>
                      </a:r>
                    </a:p>
                  </a:txBody>
                  <a:tcPr marL="9524" marR="9524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5" name="1 Rectángulo"/>
          <p:cNvSpPr>
            <a:spLocks noChangeArrowheads="1"/>
          </p:cNvSpPr>
          <p:nvPr/>
        </p:nvSpPr>
        <p:spPr bwMode="auto">
          <a:xfrm>
            <a:off x="6451601" y="3006255"/>
            <a:ext cx="4749800" cy="584776"/>
          </a:xfrm>
          <a:prstGeom prst="rect">
            <a:avLst/>
          </a:prstGeom>
          <a:solidFill>
            <a:srgbClr val="019F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s-ES" sz="1600" b="1" dirty="0">
                <a:latin typeface="Arial"/>
                <a:cs typeface="Arial"/>
              </a:rPr>
              <a:t>Sueldo con beneficio PIL + Ley 26.940 </a:t>
            </a:r>
          </a:p>
          <a:p>
            <a:pPr algn="ctr" eaLnBrk="1" hangingPunct="1"/>
            <a:r>
              <a:rPr lang="es-ES" sz="1600" b="1" dirty="0">
                <a:latin typeface="Arial"/>
                <a:cs typeface="Arial"/>
              </a:rPr>
              <a:t>Régimen de Promoción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810000" y="497003"/>
            <a:ext cx="11382000" cy="970450"/>
          </a:xfrm>
        </p:spPr>
        <p:txBody>
          <a:bodyPr/>
          <a:lstStyle/>
          <a:p>
            <a:r>
              <a:rPr lang="es-AR" dirty="0"/>
              <a:t>Programa de Inserción Laboral </a:t>
            </a:r>
            <a:r>
              <a:rPr lang="es-ES_tradnl" dirty="0"/>
              <a:t>y Ley 26.940</a:t>
            </a:r>
            <a:br>
              <a:rPr lang="es-ES_tradnl" dirty="0"/>
            </a:b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34045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799662" y="1800225"/>
            <a:ext cx="7918888" cy="777989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s-ES_tradnl" sz="22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Ahorro para las Empresas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s-ES_tradnl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Ejemplo de cómo impacta el incentivo de PIL + Ley 26.940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s-ES_tradnl" sz="1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s-ES_tradnl" sz="1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 marL="266700" indent="-266700">
              <a:spcBef>
                <a:spcPts val="0"/>
              </a:spcBef>
              <a:spcAft>
                <a:spcPts val="0"/>
              </a:spcAft>
            </a:pPr>
            <a:endParaRPr lang="es-ES" sz="18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s-ES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s-ES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s-ES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s-ES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s-ES_tradnl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810000" y="497003"/>
            <a:ext cx="11382000" cy="970450"/>
          </a:xfrm>
        </p:spPr>
        <p:txBody>
          <a:bodyPr/>
          <a:lstStyle/>
          <a:p>
            <a:r>
              <a:rPr lang="es-AR" dirty="0"/>
              <a:t>Programa de Inserción Laboral </a:t>
            </a:r>
            <a:r>
              <a:rPr lang="es-ES_tradnl" dirty="0"/>
              <a:t>y Ley 26.940</a:t>
            </a:r>
            <a:br>
              <a:rPr lang="es-ES_tradnl" dirty="0"/>
            </a:br>
            <a:endParaRPr lang="es-ES_tradnl" dirty="0"/>
          </a:p>
        </p:txBody>
      </p:sp>
      <p:graphicFrame>
        <p:nvGraphicFramePr>
          <p:cNvPr id="11" name="13 Tabla"/>
          <p:cNvGraphicFramePr>
            <a:graphicFrameLocks noGrp="1"/>
          </p:cNvGraphicFramePr>
          <p:nvPr>
            <p:extLst/>
          </p:nvPr>
        </p:nvGraphicFramePr>
        <p:xfrm>
          <a:off x="6445402" y="3673491"/>
          <a:ext cx="4933798" cy="2133530"/>
        </p:xfrm>
        <a:graphic>
          <a:graphicData uri="http://schemas.openxmlformats.org/drawingml/2006/table">
            <a:tbl>
              <a:tblPr/>
              <a:tblGrid>
                <a:gridCol w="37450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887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7463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/>
                          <a:cs typeface="Arial"/>
                        </a:rPr>
                        <a:t>Sueldo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1994" marR="71994"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/>
                          <a:cs typeface="Arial"/>
                        </a:rPr>
                        <a:t>$ 17.000,00</a:t>
                      </a:r>
                    </a:p>
                  </a:txBody>
                  <a:tcPr marL="71994" marR="71994"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686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/>
                          <a:cs typeface="Arial"/>
                        </a:rPr>
                        <a:t>Contribuciones patronales (6%)</a:t>
                      </a:r>
                    </a:p>
                  </a:txBody>
                  <a:tcPr marL="71994" marR="71994"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5F7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/>
                          <a:cs typeface="Arial"/>
                        </a:rPr>
                        <a:t>$ 1.020,00</a:t>
                      </a:r>
                    </a:p>
                  </a:txBody>
                  <a:tcPr marL="71994" marR="71994"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5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892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/>
                          <a:cs typeface="Arial"/>
                        </a:rPr>
                        <a:t>ART (tope máx. actividad) 5%</a:t>
                      </a:r>
                    </a:p>
                  </a:txBody>
                  <a:tcPr marL="71994" marR="71994" marT="45721" marB="4572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/>
                          <a:cs typeface="Arial"/>
                        </a:rPr>
                        <a:t>$ 850,00</a:t>
                      </a:r>
                    </a:p>
                  </a:txBody>
                  <a:tcPr marL="71994" marR="71994" marT="45721" marB="4572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463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/>
                          <a:cs typeface="Arial"/>
                        </a:rPr>
                        <a:t>TOTAL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1994" marR="71994"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5F7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/>
                          <a:cs typeface="Arial"/>
                        </a:rPr>
                        <a:t>$ 18.870,00</a:t>
                      </a:r>
                    </a:p>
                  </a:txBody>
                  <a:tcPr marL="71994" marR="71994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5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463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/>
                          <a:cs typeface="Arial"/>
                        </a:rPr>
                        <a:t>Descuento PIL</a:t>
                      </a:r>
                    </a:p>
                  </a:txBody>
                  <a:tcPr marL="71994" marR="71994"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/>
                          <a:cs typeface="Arial"/>
                        </a:rPr>
                        <a:t>$ -4.850</a:t>
                      </a:r>
                    </a:p>
                  </a:txBody>
                  <a:tcPr marL="71994" marR="71994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876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9FE3"/>
                          </a:solidFill>
                          <a:effectLst/>
                          <a:latin typeface="Arial"/>
                          <a:cs typeface="Arial"/>
                        </a:rPr>
                        <a:t>TOTAL A PAGAR</a:t>
                      </a:r>
                    </a:p>
                  </a:txBody>
                  <a:tcPr marL="71994" marR="71994"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5F7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19FE3"/>
                          </a:solidFill>
                          <a:effectLst/>
                          <a:latin typeface="Arial"/>
                          <a:cs typeface="Arial"/>
                        </a:rPr>
                        <a:t>$ 14.020,00</a:t>
                      </a:r>
                      <a:endParaRPr kumimoji="0" lang="es-A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19FE3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1994" marR="71994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5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892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/>
                          <a:cs typeface="Arial"/>
                        </a:rPr>
                        <a:t>AHORRO</a:t>
                      </a:r>
                      <a:endParaRPr kumimoji="0" lang="es-E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1994" marR="71994"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/>
                          <a:cs typeface="Arial"/>
                        </a:rPr>
                        <a:t>$ 7.740,00</a:t>
                      </a:r>
                    </a:p>
                  </a:txBody>
                  <a:tcPr marL="71994" marR="71994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Rectangle 23"/>
          <p:cNvSpPr>
            <a:spLocks noChangeArrowheads="1"/>
          </p:cNvSpPr>
          <p:nvPr/>
        </p:nvSpPr>
        <p:spPr bwMode="auto">
          <a:xfrm>
            <a:off x="6439283" y="2985162"/>
            <a:ext cx="4914517" cy="584776"/>
          </a:xfrm>
          <a:prstGeom prst="rect">
            <a:avLst/>
          </a:prstGeom>
          <a:solidFill>
            <a:srgbClr val="019FE3"/>
          </a:solidFill>
          <a:ln>
            <a:noFill/>
          </a:ln>
          <a:ex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s-ES" sz="1600" b="1" dirty="0">
                <a:latin typeface="Arial"/>
                <a:cs typeface="Arial"/>
              </a:rPr>
              <a:t>Sueldo con beneficio PIL + Ley 26.940</a:t>
            </a:r>
          </a:p>
          <a:p>
            <a:pPr algn="ctr"/>
            <a:r>
              <a:rPr lang="es-ES" sz="1600" b="1" dirty="0">
                <a:latin typeface="Arial"/>
                <a:cs typeface="Arial"/>
              </a:rPr>
              <a:t>Régimen de Promoción</a:t>
            </a:r>
          </a:p>
        </p:txBody>
      </p:sp>
      <p:sp>
        <p:nvSpPr>
          <p:cNvPr id="13" name="Rectangle 23"/>
          <p:cNvSpPr>
            <a:spLocks noChangeArrowheads="1"/>
          </p:cNvSpPr>
          <p:nvPr/>
        </p:nvSpPr>
        <p:spPr bwMode="auto">
          <a:xfrm>
            <a:off x="866775" y="2985162"/>
            <a:ext cx="5343524" cy="584776"/>
          </a:xfrm>
          <a:prstGeom prst="rect">
            <a:avLst/>
          </a:prstGeom>
          <a:solidFill>
            <a:srgbClr val="019FE3"/>
          </a:solidFill>
          <a:ln>
            <a:noFill/>
          </a:ln>
          <a:ex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s-ES" sz="1600" b="1" dirty="0">
                <a:latin typeface="Arial"/>
                <a:cs typeface="Arial"/>
              </a:rPr>
              <a:t>Empresas en el RENPI + Ley 26940. </a:t>
            </a:r>
          </a:p>
          <a:p>
            <a:pPr algn="ctr" eaLnBrk="1" hangingPunct="1"/>
            <a:r>
              <a:rPr lang="es-ES" sz="1600" b="1" dirty="0">
                <a:latin typeface="Arial"/>
                <a:cs typeface="Arial"/>
              </a:rPr>
              <a:t>Sector Industria (micro empresa)</a:t>
            </a:r>
            <a:endParaRPr lang="es-AR" sz="1600" b="1" dirty="0">
              <a:latin typeface="Arial"/>
              <a:cs typeface="Arial"/>
            </a:endParaRPr>
          </a:p>
        </p:txBody>
      </p:sp>
      <p:graphicFrame>
        <p:nvGraphicFramePr>
          <p:cNvPr id="14" name="11 Tabla"/>
          <p:cNvGraphicFramePr>
            <a:graphicFrameLocks noGrp="1"/>
          </p:cNvGraphicFramePr>
          <p:nvPr>
            <p:extLst/>
          </p:nvPr>
        </p:nvGraphicFramePr>
        <p:xfrm>
          <a:off x="866776" y="3673491"/>
          <a:ext cx="5343524" cy="1219120"/>
        </p:xfrm>
        <a:graphic>
          <a:graphicData uri="http://schemas.openxmlformats.org/drawingml/2006/table">
            <a:tbl>
              <a:tblPr/>
              <a:tblGrid>
                <a:gridCol w="37571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863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7463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/>
                          <a:cs typeface="Arial"/>
                        </a:rPr>
                        <a:t>Sueldo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2025" marR="72025"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/>
                          <a:cs typeface="Arial"/>
                        </a:rPr>
                        <a:t>$ 17.000,00</a:t>
                      </a:r>
                    </a:p>
                  </a:txBody>
                  <a:tcPr marL="72025" marR="720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94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/>
                          <a:cs typeface="Arial"/>
                        </a:rPr>
                        <a:t>Contribuciones patronales (23%)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2025" marR="72025"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5F7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/>
                          <a:cs typeface="Arial"/>
                        </a:rPr>
                        <a:t>$ 3.910,00</a:t>
                      </a:r>
                    </a:p>
                  </a:txBody>
                  <a:tcPr marL="72025" marR="720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5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463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/>
                          <a:cs typeface="Arial"/>
                        </a:rPr>
                        <a:t>ART (tope máx. actividad) 5%</a:t>
                      </a:r>
                    </a:p>
                  </a:txBody>
                  <a:tcPr marL="72025" marR="72025"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/>
                          <a:cs typeface="Arial"/>
                        </a:rPr>
                        <a:t>$ 850,00</a:t>
                      </a:r>
                    </a:p>
                  </a:txBody>
                  <a:tcPr marL="72025" marR="720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463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9FE3"/>
                          </a:solidFill>
                          <a:effectLst/>
                          <a:latin typeface="Arial"/>
                          <a:cs typeface="Arial"/>
                        </a:rPr>
                        <a:t>TOTAL A PAGAR</a:t>
                      </a:r>
                      <a:endParaRPr kumimoji="0" lang="es-E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19FE3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2025" marR="72025"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5F7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9FE3"/>
                          </a:solidFill>
                          <a:effectLst/>
                          <a:latin typeface="Arial"/>
                          <a:cs typeface="Arial"/>
                        </a:rPr>
                        <a:t>$ 21.760,00</a:t>
                      </a:r>
                      <a:endParaRPr kumimoji="0" lang="es-E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19FE3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2025" marR="72025"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5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950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6 Rectángulo"/>
          <p:cNvSpPr/>
          <p:nvPr/>
        </p:nvSpPr>
        <p:spPr>
          <a:xfrm>
            <a:off x="923924" y="2000273"/>
            <a:ext cx="10178334" cy="685800"/>
          </a:xfrm>
          <a:prstGeom prst="rect">
            <a:avLst/>
          </a:prstGeom>
          <a:solidFill>
            <a:srgbClr val="009FE3"/>
          </a:solidFill>
          <a:ln w="25400" cap="flat" cmpd="sng" algn="ctr">
            <a:noFill/>
            <a:prstDash val="solid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old"/>
                <a:ea typeface="+mn-ea"/>
                <a:cs typeface="Arial Bold"/>
              </a:rPr>
              <a:t>NORMATIVA</a:t>
            </a:r>
            <a:endParaRPr kumimoji="0" lang="es-ES" sz="2400" b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old"/>
              <a:ea typeface="+mn-ea"/>
              <a:cs typeface="Arial Bold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938497" y="2850632"/>
            <a:ext cx="5136937" cy="22738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0" name="Rectángulo 19"/>
          <p:cNvSpPr/>
          <p:nvPr/>
        </p:nvSpPr>
        <p:spPr>
          <a:xfrm>
            <a:off x="1114756" y="2995394"/>
            <a:ext cx="481705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s-ES_tradnl" sz="2200" b="1" kern="0" dirty="0">
                <a:solidFill>
                  <a:schemeClr val="bg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Entrenamiento para el trabajo </a:t>
            </a:r>
          </a:p>
          <a:p>
            <a:pPr marL="182563" lvl="0" indent="-182563" defTabSz="914400">
              <a:buClr>
                <a:srgbClr val="019FE3"/>
              </a:buClr>
              <a:buFont typeface="Arial"/>
              <a:buChar char="•"/>
              <a:defRPr/>
            </a:pPr>
            <a:r>
              <a:rPr lang="es-ES_tradnl" kern="0" dirty="0">
                <a:solidFill>
                  <a:schemeClr val="bg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Resolución MTEySS N°708/10</a:t>
            </a:r>
          </a:p>
          <a:p>
            <a:pPr marL="182563" lvl="0" indent="-182563" defTabSz="914400">
              <a:buClr>
                <a:srgbClr val="019FE3"/>
              </a:buClr>
              <a:buFont typeface="Arial"/>
              <a:buChar char="•"/>
              <a:defRPr/>
            </a:pPr>
            <a:r>
              <a:rPr lang="es-ES_tradnl" kern="0" dirty="0">
                <a:solidFill>
                  <a:schemeClr val="bg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Resolución SE N°905/10 y sus modificatorias</a:t>
            </a:r>
          </a:p>
          <a:p>
            <a:pPr marL="182563" lvl="0" indent="-182563" defTabSz="914400">
              <a:buClr>
                <a:srgbClr val="019FE3"/>
              </a:buClr>
              <a:buFont typeface="Arial"/>
              <a:buChar char="•"/>
              <a:defRPr/>
            </a:pPr>
            <a:r>
              <a:rPr lang="es-ES_tradnl" kern="0" dirty="0">
                <a:solidFill>
                  <a:schemeClr val="bg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Resolución </a:t>
            </a:r>
            <a:r>
              <a:rPr lang="es-ES_tradnl" kern="0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SEyFP</a:t>
            </a:r>
            <a:r>
              <a:rPr lang="es-ES_tradnl" kern="0" dirty="0">
                <a:solidFill>
                  <a:schemeClr val="bg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N°1/2015</a:t>
            </a:r>
          </a:p>
          <a:p>
            <a:pPr marL="182563" lvl="0" indent="-182563" defTabSz="914400">
              <a:buClr>
                <a:srgbClr val="019FE3"/>
              </a:buClr>
              <a:defRPr/>
            </a:pPr>
            <a:r>
              <a:rPr lang="es-ES_tradnl" kern="0" dirty="0">
                <a:solidFill>
                  <a:schemeClr val="bg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  y modificatorias</a:t>
            </a:r>
            <a:r>
              <a:rPr lang="es-ES_tradnl" sz="1200" kern="0" dirty="0">
                <a:solidFill>
                  <a:schemeClr val="bg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. 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6233419" y="2850428"/>
            <a:ext cx="4868838" cy="22613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2" name="Rectángulo 21"/>
          <p:cNvSpPr/>
          <p:nvPr/>
        </p:nvSpPr>
        <p:spPr>
          <a:xfrm>
            <a:off x="6279965" y="2980268"/>
            <a:ext cx="465473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s-ES_tradnl" sz="2200" b="1" kern="0" dirty="0">
                <a:solidFill>
                  <a:schemeClr val="bg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Programa de inserción laboral </a:t>
            </a:r>
          </a:p>
          <a:p>
            <a:pPr marL="182563" lvl="0" indent="-182563" defTabSz="914400">
              <a:buClr>
                <a:srgbClr val="019FE3"/>
              </a:buClr>
              <a:buFont typeface="Arial"/>
              <a:buChar char="•"/>
              <a:defRPr/>
            </a:pPr>
            <a:r>
              <a:rPr lang="es-ES_tradnl" kern="0" dirty="0">
                <a:solidFill>
                  <a:schemeClr val="bg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Resolución MTEySS N°1440/10</a:t>
            </a:r>
          </a:p>
          <a:p>
            <a:pPr marL="182563" lvl="0" indent="-182563" defTabSz="914400">
              <a:buClr>
                <a:srgbClr val="019FE3"/>
              </a:buClr>
              <a:buFont typeface="Arial"/>
              <a:buChar char="•"/>
              <a:defRPr/>
            </a:pPr>
            <a:r>
              <a:rPr lang="es-ES_tradnl" kern="0" dirty="0">
                <a:solidFill>
                  <a:schemeClr val="bg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Resolución SE N°2186/10 y sus modificatorias.</a:t>
            </a: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810000" y="181585"/>
            <a:ext cx="10571998" cy="970450"/>
          </a:xfrm>
        </p:spPr>
        <p:txBody>
          <a:bodyPr/>
          <a:lstStyle/>
          <a:p>
            <a:r>
              <a:rPr lang="es-ES_tradnl" dirty="0"/>
              <a:t>Entrenamiento para el trabajo y Programa de Inserción Laboral en Empresas</a:t>
            </a:r>
          </a:p>
        </p:txBody>
      </p:sp>
    </p:spTree>
    <p:extLst>
      <p:ext uri="{BB962C8B-B14F-4D97-AF65-F5344CB8AC3E}">
        <p14:creationId xmlns:p14="http://schemas.microsoft.com/office/powerpoint/2010/main" val="325951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4" y="0"/>
            <a:ext cx="121450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95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AR" sz="3600" dirty="0" smtClean="0"/>
              <a:t>Jornada </a:t>
            </a:r>
            <a:r>
              <a:rPr lang="es-ES" altLang="es-AR" sz="3600" dirty="0"/>
              <a:t>para la Industria y el </a:t>
            </a:r>
            <a:r>
              <a:rPr lang="es-ES" altLang="es-AR" sz="3600" dirty="0" smtClean="0"/>
              <a:t>Comercio</a:t>
            </a:r>
            <a:endParaRPr lang="es-ES" altLang="es-AR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05064" y="1992573"/>
            <a:ext cx="5022530" cy="4612944"/>
          </a:xfrm>
        </p:spPr>
        <p:txBody>
          <a:bodyPr/>
          <a:lstStyle/>
          <a:p>
            <a:pPr algn="ctr">
              <a:spcBef>
                <a:spcPts val="450"/>
              </a:spcBef>
              <a:buClr>
                <a:srgbClr val="FFFFFF"/>
              </a:buClr>
            </a:pPr>
            <a:r>
              <a:rPr lang="es-ES" altLang="es-AR" sz="1800" b="1" dirty="0"/>
              <a:t>7 de </a:t>
            </a:r>
            <a:r>
              <a:rPr lang="es-ES" altLang="es-AR" sz="1800" b="1" dirty="0" smtClean="0"/>
              <a:t>Junio</a:t>
            </a:r>
            <a:endParaRPr lang="es-ES" altLang="es-AR" sz="1800" b="1" dirty="0"/>
          </a:p>
          <a:p>
            <a:pPr>
              <a:spcBef>
                <a:spcPts val="450"/>
              </a:spcBef>
              <a:buClr>
                <a:srgbClr val="FFFFFF"/>
              </a:buClr>
            </a:pPr>
            <a:r>
              <a:rPr lang="es-ES" altLang="es-AR" sz="1800" dirty="0"/>
              <a:t>8:30 </a:t>
            </a:r>
            <a:r>
              <a:rPr lang="es-ES" altLang="es-AR" sz="1800" dirty="0" err="1"/>
              <a:t>hs</a:t>
            </a:r>
            <a:r>
              <a:rPr lang="es-ES" altLang="es-AR" sz="1800" dirty="0"/>
              <a:t>. </a:t>
            </a:r>
            <a:r>
              <a:rPr lang="es-ES" altLang="es-AR" sz="1800" dirty="0" smtClean="0"/>
              <a:t>| Acreditación</a:t>
            </a:r>
            <a:r>
              <a:rPr lang="es-ES" altLang="es-AR" sz="1800" dirty="0"/>
              <a:t>.</a:t>
            </a:r>
          </a:p>
          <a:p>
            <a:pPr>
              <a:spcBef>
                <a:spcPts val="450"/>
              </a:spcBef>
              <a:buClr>
                <a:srgbClr val="FFFFFF"/>
              </a:buClr>
            </a:pPr>
            <a:r>
              <a:rPr lang="es-ES" altLang="es-AR" sz="1800" dirty="0"/>
              <a:t>9:00 </a:t>
            </a:r>
            <a:r>
              <a:rPr lang="es-ES" altLang="es-AR" sz="1800" dirty="0" err="1"/>
              <a:t>hs</a:t>
            </a:r>
            <a:r>
              <a:rPr lang="es-ES" altLang="es-AR" sz="1800" dirty="0"/>
              <a:t>. </a:t>
            </a:r>
            <a:r>
              <a:rPr lang="es-ES" altLang="es-AR" sz="1800" dirty="0" smtClean="0"/>
              <a:t>| Apertura </a:t>
            </a:r>
            <a:r>
              <a:rPr lang="es-ES" altLang="es-AR" sz="1800" dirty="0"/>
              <a:t>autoridades.</a:t>
            </a:r>
          </a:p>
          <a:p>
            <a:pPr>
              <a:spcBef>
                <a:spcPts val="450"/>
              </a:spcBef>
              <a:buClr>
                <a:srgbClr val="FFFFFF"/>
              </a:buClr>
            </a:pPr>
            <a:r>
              <a:rPr lang="es-ES" altLang="es-AR" sz="1800" dirty="0"/>
              <a:t>9:30 </a:t>
            </a:r>
            <a:r>
              <a:rPr lang="es-ES" altLang="es-AR" sz="1800" dirty="0" err="1"/>
              <a:t>hs</a:t>
            </a:r>
            <a:r>
              <a:rPr lang="es-ES" altLang="es-AR" sz="1800" dirty="0"/>
              <a:t>. </a:t>
            </a:r>
            <a:r>
              <a:rPr lang="es-ES" altLang="es-AR" sz="1800" dirty="0" smtClean="0"/>
              <a:t>| Presentación </a:t>
            </a:r>
            <a:r>
              <a:rPr lang="es-ES" altLang="es-AR" sz="1800" dirty="0"/>
              <a:t>LEY PYME. </a:t>
            </a:r>
            <a:endParaRPr lang="es-ES" altLang="es-AR" sz="1800" dirty="0" smtClean="0"/>
          </a:p>
          <a:p>
            <a:pPr>
              <a:spcBef>
                <a:spcPts val="450"/>
              </a:spcBef>
              <a:buClr>
                <a:srgbClr val="FFFFFF"/>
              </a:buClr>
            </a:pPr>
            <a:r>
              <a:rPr lang="es-ES" altLang="es-AR" sz="1800" dirty="0" smtClean="0"/>
              <a:t>10:30 </a:t>
            </a:r>
            <a:r>
              <a:rPr lang="es-ES" altLang="es-AR" sz="1800" dirty="0" err="1"/>
              <a:t>hs</a:t>
            </a:r>
            <a:r>
              <a:rPr lang="es-ES" altLang="es-AR" sz="1800" dirty="0" smtClean="0"/>
              <a:t>.| </a:t>
            </a:r>
            <a:r>
              <a:rPr lang="es-ES" altLang="es-AR" sz="1800" dirty="0"/>
              <a:t>Agencia de Inversiones y Comercio </a:t>
            </a:r>
            <a:r>
              <a:rPr lang="es-ES" altLang="es-AR" sz="1800" dirty="0" smtClean="0"/>
              <a:t>  		    Exterior </a:t>
            </a:r>
            <a:r>
              <a:rPr lang="es-ES" altLang="es-AR" sz="1800" dirty="0"/>
              <a:t>del ministerio de </a:t>
            </a:r>
            <a:r>
              <a:rPr lang="es-ES" altLang="es-AR" sz="1800" dirty="0" smtClean="0"/>
              <a:t>          		           Producción </a:t>
            </a:r>
            <a:r>
              <a:rPr lang="es-ES" altLang="es-AR" sz="1800" dirty="0"/>
              <a:t>de Nación</a:t>
            </a:r>
          </a:p>
          <a:p>
            <a:pPr>
              <a:spcBef>
                <a:spcPts val="450"/>
              </a:spcBef>
              <a:buClr>
                <a:srgbClr val="FFFFFF"/>
              </a:buClr>
            </a:pPr>
            <a:r>
              <a:rPr lang="es-ES" altLang="es-AR" sz="1800" dirty="0" smtClean="0"/>
              <a:t>11:30 </a:t>
            </a:r>
            <a:r>
              <a:rPr lang="es-ES" altLang="es-AR" sz="1800" dirty="0" err="1" smtClean="0"/>
              <a:t>hs</a:t>
            </a:r>
            <a:r>
              <a:rPr lang="es-ES" altLang="es-AR" sz="1800" dirty="0" smtClean="0"/>
              <a:t>. | Presentación </a:t>
            </a:r>
            <a:r>
              <a:rPr lang="es-ES" altLang="es-AR" sz="1800" dirty="0"/>
              <a:t>programa </a:t>
            </a:r>
            <a:r>
              <a:rPr lang="es-ES" altLang="es-AR" sz="1800" dirty="0" err="1"/>
              <a:t>MTTySS</a:t>
            </a:r>
            <a:endParaRPr lang="es-ES" altLang="es-AR" sz="1800" dirty="0"/>
          </a:p>
          <a:p>
            <a:pPr>
              <a:spcBef>
                <a:spcPts val="450"/>
              </a:spcBef>
              <a:buClr>
                <a:srgbClr val="FFFFFF"/>
              </a:buClr>
            </a:pPr>
            <a:r>
              <a:rPr lang="es-ES" altLang="es-AR" sz="1800" dirty="0"/>
              <a:t>12:30 </a:t>
            </a:r>
            <a:r>
              <a:rPr lang="es-ES" altLang="es-AR" sz="1800" dirty="0" err="1"/>
              <a:t>hs</a:t>
            </a:r>
            <a:r>
              <a:rPr lang="es-ES" altLang="es-AR" sz="1800" dirty="0" smtClean="0"/>
              <a:t>. | Break</a:t>
            </a:r>
            <a:r>
              <a:rPr lang="es-ES" altLang="es-AR" sz="1800" dirty="0"/>
              <a:t>.</a:t>
            </a:r>
          </a:p>
          <a:p>
            <a:pPr>
              <a:spcBef>
                <a:spcPts val="450"/>
              </a:spcBef>
              <a:buClr>
                <a:srgbClr val="FFFFFF"/>
              </a:buClr>
            </a:pPr>
            <a:r>
              <a:rPr lang="es-ES" altLang="es-AR" sz="1800" dirty="0"/>
              <a:t>14:00 </a:t>
            </a:r>
            <a:r>
              <a:rPr lang="es-ES" altLang="es-AR" sz="1800" dirty="0" err="1"/>
              <a:t>hs</a:t>
            </a:r>
            <a:r>
              <a:rPr lang="es-ES" altLang="es-AR" sz="1800" dirty="0"/>
              <a:t>. </a:t>
            </a:r>
            <a:r>
              <a:rPr lang="es-ES" altLang="es-AR" sz="1800" dirty="0" smtClean="0"/>
              <a:t>| Panel </a:t>
            </a:r>
            <a:r>
              <a:rPr lang="es-ES" altLang="es-AR" sz="1800" dirty="0"/>
              <a:t>de Turismo. Disertante </a:t>
            </a:r>
            <a:r>
              <a:rPr lang="es-ES" altLang="es-AR" sz="1800" dirty="0" smtClean="0"/>
              <a:t>	 		     Romina </a:t>
            </a:r>
            <a:r>
              <a:rPr lang="es-ES" altLang="es-AR" sz="1800" dirty="0" err="1"/>
              <a:t>Nardi</a:t>
            </a:r>
            <a:r>
              <a:rPr lang="es-ES" altLang="es-AR" sz="1800" dirty="0"/>
              <a:t>.</a:t>
            </a:r>
          </a:p>
          <a:p>
            <a:pPr>
              <a:spcBef>
                <a:spcPts val="450"/>
              </a:spcBef>
              <a:buClr>
                <a:srgbClr val="FFFFFF"/>
              </a:buClr>
            </a:pPr>
            <a:r>
              <a:rPr lang="es-ES" altLang="es-AR" sz="1800" dirty="0" smtClean="0"/>
              <a:t>14:45</a:t>
            </a:r>
            <a:r>
              <a:rPr lang="es-ES" altLang="es-AR" sz="1800" dirty="0"/>
              <a:t> </a:t>
            </a:r>
            <a:r>
              <a:rPr lang="es-ES" altLang="es-AR" sz="1800" dirty="0" err="1" smtClean="0"/>
              <a:t>hs</a:t>
            </a:r>
            <a:r>
              <a:rPr lang="es-ES" altLang="es-AR" sz="1800" dirty="0" smtClean="0"/>
              <a:t>. | Ronda </a:t>
            </a:r>
            <a:r>
              <a:rPr lang="es-ES" altLang="es-AR" sz="1800" dirty="0"/>
              <a:t>de negocio</a:t>
            </a:r>
          </a:p>
          <a:p>
            <a:endParaRPr lang="es-AR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6182282" y="2333625"/>
            <a:ext cx="5022530" cy="3525173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9FE3"/>
              </a:buClr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9FE3"/>
              </a:buClr>
              <a:buFont typeface="Wingdings" panose="05000000000000000000" pitchFamily="2" charset="2"/>
              <a:buNone/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9FE3"/>
              </a:buClr>
              <a:buFont typeface="Wingdings" panose="05000000000000000000" pitchFamily="2" charset="2"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9FE3"/>
              </a:buClr>
              <a:buFont typeface="Wingdings" panose="05000000000000000000" pitchFamily="2" charset="2"/>
              <a:buNone/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9FE3"/>
              </a:buClr>
              <a:buFont typeface="Wingdings" panose="05000000000000000000" pitchFamily="2" charset="2"/>
              <a:buNone/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AR" dirty="0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6416569" y="2144973"/>
            <a:ext cx="5022530" cy="4612944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9FE3"/>
              </a:buClr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9FE3"/>
              </a:buClr>
              <a:buFont typeface="Wingdings" panose="05000000000000000000" pitchFamily="2" charset="2"/>
              <a:buNone/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9FE3"/>
              </a:buClr>
              <a:buFont typeface="Wingdings" panose="05000000000000000000" pitchFamily="2" charset="2"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9FE3"/>
              </a:buClr>
              <a:buFont typeface="Wingdings" panose="05000000000000000000" pitchFamily="2" charset="2"/>
              <a:buNone/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9FE3"/>
              </a:buClr>
              <a:buFont typeface="Wingdings" panose="05000000000000000000" pitchFamily="2" charset="2"/>
              <a:buNone/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  <a:buClr>
                <a:srgbClr val="FFFFFF"/>
              </a:buClr>
            </a:pPr>
            <a:r>
              <a:rPr lang="es-ES" altLang="es-AR" sz="1800" b="1" dirty="0"/>
              <a:t>8 de Junio.</a:t>
            </a:r>
          </a:p>
          <a:p>
            <a:pPr>
              <a:spcBef>
                <a:spcPts val="450"/>
              </a:spcBef>
              <a:buClr>
                <a:srgbClr val="FFFFFF"/>
              </a:buClr>
            </a:pPr>
            <a:r>
              <a:rPr lang="es-ES" altLang="es-AR" sz="1800" dirty="0"/>
              <a:t>8:30 </a:t>
            </a:r>
            <a:r>
              <a:rPr lang="es-ES" altLang="es-AR" sz="1800" dirty="0" err="1"/>
              <a:t>hs</a:t>
            </a:r>
            <a:r>
              <a:rPr lang="es-ES" altLang="es-AR" sz="1800" dirty="0"/>
              <a:t>. </a:t>
            </a:r>
            <a:r>
              <a:rPr lang="es-ES" altLang="es-AR" sz="1800" dirty="0" smtClean="0"/>
              <a:t>| Acreditación</a:t>
            </a:r>
            <a:r>
              <a:rPr lang="es-ES" altLang="es-AR" sz="1800" dirty="0"/>
              <a:t>.</a:t>
            </a:r>
          </a:p>
          <a:p>
            <a:pPr>
              <a:spcBef>
                <a:spcPts val="450"/>
              </a:spcBef>
              <a:buClr>
                <a:srgbClr val="FFFFFF"/>
              </a:buClr>
            </a:pPr>
            <a:r>
              <a:rPr lang="es-ES" altLang="es-AR" sz="1800" dirty="0"/>
              <a:t>9:00 </a:t>
            </a:r>
            <a:r>
              <a:rPr lang="es-ES" altLang="es-AR" sz="1800" dirty="0" err="1"/>
              <a:t>hs</a:t>
            </a:r>
            <a:r>
              <a:rPr lang="es-ES" altLang="es-AR" sz="1800" dirty="0"/>
              <a:t>. </a:t>
            </a:r>
            <a:r>
              <a:rPr lang="es-ES" altLang="es-AR" sz="1800" dirty="0" smtClean="0"/>
              <a:t>| Presentación </a:t>
            </a:r>
            <a:r>
              <a:rPr lang="es-ES" altLang="es-AR" sz="1800" dirty="0"/>
              <a:t>nueva LEY DE </a:t>
            </a:r>
            <a:r>
              <a:rPr lang="es-ES" altLang="es-AR" sz="1800" dirty="0" smtClean="0"/>
              <a:t>	  		          EMPRENDEDORES</a:t>
            </a:r>
            <a:endParaRPr lang="es-ES" altLang="es-AR" sz="1800" dirty="0"/>
          </a:p>
          <a:p>
            <a:pPr>
              <a:spcBef>
                <a:spcPts val="450"/>
              </a:spcBef>
              <a:buClr>
                <a:srgbClr val="FFFFFF"/>
              </a:buClr>
            </a:pPr>
            <a:r>
              <a:rPr lang="es-ES" altLang="es-AR" sz="1800" dirty="0" smtClean="0"/>
              <a:t>11:00 </a:t>
            </a:r>
            <a:r>
              <a:rPr lang="es-ES" altLang="es-AR" sz="1800" dirty="0" err="1" smtClean="0"/>
              <a:t>hs</a:t>
            </a:r>
            <a:r>
              <a:rPr lang="es-ES" altLang="es-AR" sz="1800" dirty="0" smtClean="0"/>
              <a:t>.| INAUBREPRO</a:t>
            </a:r>
            <a:r>
              <a:rPr lang="es-ES" altLang="es-AR" sz="1800" dirty="0"/>
              <a:t>. </a:t>
            </a:r>
            <a:r>
              <a:rPr lang="es-ES" altLang="es-AR" sz="1800" dirty="0" err="1"/>
              <a:t>Mayda</a:t>
            </a:r>
            <a:r>
              <a:rPr lang="es-ES" altLang="es-AR" sz="1800" dirty="0"/>
              <a:t> </a:t>
            </a:r>
            <a:r>
              <a:rPr lang="es-ES" altLang="es-AR" sz="1800" dirty="0" err="1"/>
              <a:t>Cresto</a:t>
            </a:r>
            <a:endParaRPr lang="es-ES" altLang="es-AR" sz="1800" dirty="0"/>
          </a:p>
          <a:p>
            <a:pPr>
              <a:spcBef>
                <a:spcPts val="450"/>
              </a:spcBef>
              <a:buClr>
                <a:srgbClr val="FFFFFF"/>
              </a:buClr>
            </a:pPr>
            <a:r>
              <a:rPr lang="es-ES" altLang="es-AR" sz="1800" dirty="0"/>
              <a:t>12:00 </a:t>
            </a:r>
            <a:r>
              <a:rPr lang="es-ES" altLang="es-AR" sz="1800" dirty="0" err="1"/>
              <a:t>hs</a:t>
            </a:r>
            <a:r>
              <a:rPr lang="es-ES" altLang="es-AR" sz="1800" dirty="0" smtClean="0"/>
              <a:t>. | </a:t>
            </a:r>
            <a:r>
              <a:rPr lang="es-ES" altLang="es-AR" sz="1800" dirty="0"/>
              <a:t>Agencia de Inversiones y Comercio </a:t>
            </a:r>
            <a:r>
              <a:rPr lang="es-ES" altLang="es-AR" sz="1800" dirty="0" smtClean="0"/>
              <a:t>	      	     Exterior </a:t>
            </a:r>
            <a:r>
              <a:rPr lang="es-ES" altLang="es-AR" sz="1800" dirty="0"/>
              <a:t>del ministerio de </a:t>
            </a:r>
            <a:r>
              <a:rPr lang="es-ES" altLang="es-AR" sz="1800" dirty="0" smtClean="0"/>
              <a:t>	 		            Producción </a:t>
            </a:r>
            <a:r>
              <a:rPr lang="es-ES" altLang="es-AR" sz="1800" dirty="0"/>
              <a:t>de Nación</a:t>
            </a:r>
          </a:p>
          <a:p>
            <a:pPr>
              <a:spcBef>
                <a:spcPts val="450"/>
              </a:spcBef>
              <a:buClr>
                <a:srgbClr val="FFFFFF"/>
              </a:buClr>
            </a:pPr>
            <a:r>
              <a:rPr lang="es-ES" altLang="es-AR" sz="1800" dirty="0"/>
              <a:t>12:30 </a:t>
            </a:r>
            <a:r>
              <a:rPr lang="es-ES" altLang="es-AR" sz="1800" dirty="0" err="1"/>
              <a:t>hs</a:t>
            </a:r>
            <a:r>
              <a:rPr lang="es-ES" altLang="es-AR" sz="1800" dirty="0"/>
              <a:t>. </a:t>
            </a:r>
            <a:r>
              <a:rPr lang="es-ES" altLang="es-AR" sz="1800" dirty="0" smtClean="0"/>
              <a:t>| Break</a:t>
            </a:r>
            <a:r>
              <a:rPr lang="es-ES" altLang="es-AR" sz="1800" dirty="0"/>
              <a:t>.</a:t>
            </a:r>
          </a:p>
          <a:p>
            <a:pPr>
              <a:spcBef>
                <a:spcPts val="450"/>
              </a:spcBef>
              <a:buClr>
                <a:srgbClr val="FFFFFF"/>
              </a:buClr>
            </a:pPr>
            <a:r>
              <a:rPr lang="es-ES" altLang="es-AR" sz="1800" dirty="0"/>
              <a:t>14:00 </a:t>
            </a:r>
            <a:r>
              <a:rPr lang="es-ES" altLang="es-AR" sz="1800" dirty="0" err="1"/>
              <a:t>hs</a:t>
            </a:r>
            <a:r>
              <a:rPr lang="es-ES" altLang="es-AR" sz="1800" dirty="0"/>
              <a:t>. </a:t>
            </a:r>
            <a:r>
              <a:rPr lang="es-ES" altLang="es-AR" sz="1800" dirty="0" smtClean="0"/>
              <a:t>| Panel </a:t>
            </a:r>
            <a:r>
              <a:rPr lang="es-ES" altLang="es-AR" sz="1800" dirty="0"/>
              <a:t>de Turismo.</a:t>
            </a:r>
          </a:p>
          <a:p>
            <a:pPr>
              <a:spcBef>
                <a:spcPts val="450"/>
              </a:spcBef>
              <a:buClr>
                <a:srgbClr val="FFFFFF"/>
              </a:buClr>
            </a:pPr>
            <a:r>
              <a:rPr lang="es-ES" altLang="es-AR" sz="1800" dirty="0" smtClean="0"/>
              <a:t>14:45 </a:t>
            </a:r>
            <a:r>
              <a:rPr lang="es-ES" altLang="es-AR" sz="1800" dirty="0" err="1" smtClean="0"/>
              <a:t>hs</a:t>
            </a:r>
            <a:r>
              <a:rPr lang="es-ES" altLang="es-AR" sz="1800" dirty="0" smtClean="0"/>
              <a:t>. | Ronda </a:t>
            </a:r>
            <a:r>
              <a:rPr lang="es-ES" altLang="es-AR" sz="1800" dirty="0"/>
              <a:t>de negocio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06386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¿Qué es el Empleo Sustentable?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08074" y="1818167"/>
            <a:ext cx="10866475" cy="4635796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s-AR" dirty="0">
                <a:solidFill>
                  <a:schemeClr val="bg1">
                    <a:lumMod val="75000"/>
                    <a:lumOff val="25000"/>
                  </a:schemeClr>
                </a:solidFill>
              </a:rPr>
              <a:t>Es un eje de la política laboral del </a:t>
            </a:r>
            <a:r>
              <a:rPr lang="es-AR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Ministerio de Trabajo, Empleo y Seguridad Social</a:t>
            </a:r>
            <a:r>
              <a:rPr lang="es-AR" dirty="0">
                <a:solidFill>
                  <a:schemeClr val="bg1">
                    <a:lumMod val="75000"/>
                    <a:lumOff val="25000"/>
                  </a:schemeClr>
                </a:solidFill>
              </a:rPr>
              <a:t>, a través del cual busca la promoción y el impulso del Trabajo Productivo.</a:t>
            </a:r>
          </a:p>
          <a:p>
            <a:pPr>
              <a:spcAft>
                <a:spcPts val="0"/>
              </a:spcAft>
            </a:pPr>
            <a:endParaRPr lang="es-AR" dirty="0"/>
          </a:p>
          <a:p>
            <a:pPr>
              <a:spcAft>
                <a:spcPts val="0"/>
              </a:spcAft>
            </a:pPr>
            <a:r>
              <a:rPr lang="es-AR" dirty="0">
                <a:solidFill>
                  <a:schemeClr val="bg1">
                    <a:lumMod val="75000"/>
                    <a:lumOff val="25000"/>
                  </a:schemeClr>
                </a:solidFill>
              </a:rPr>
              <a:t>Su esencia implica un trabajo digno, productivo y seguro para el desarrollo de los trabajadores.</a:t>
            </a:r>
          </a:p>
          <a:p>
            <a:pPr>
              <a:spcAft>
                <a:spcPts val="0"/>
              </a:spcAft>
            </a:pPr>
            <a:endParaRPr lang="es-AR" dirty="0"/>
          </a:p>
          <a:p>
            <a:r>
              <a:rPr lang="es-AR" dirty="0">
                <a:solidFill>
                  <a:schemeClr val="bg1">
                    <a:lumMod val="75000"/>
                    <a:lumOff val="25000"/>
                  </a:schemeClr>
                </a:solidFill>
              </a:rPr>
              <a:t>Dos de los pilares de este </a:t>
            </a:r>
            <a:r>
              <a:rPr lang="es-AR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eje</a:t>
            </a:r>
            <a:r>
              <a:rPr lang="es-AR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de </a:t>
            </a:r>
            <a:r>
              <a:rPr lang="es-AR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EMPLEO SUSTENTABLE</a:t>
            </a:r>
            <a:r>
              <a:rPr lang="es-AR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son</a:t>
            </a:r>
            <a:r>
              <a:rPr lang="es-AR" dirty="0"/>
              <a:t>:</a:t>
            </a:r>
          </a:p>
          <a:p>
            <a:endParaRPr lang="es-AR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es-AR" dirty="0"/>
          </a:p>
          <a:p>
            <a:endParaRPr lang="es-AR" dirty="0"/>
          </a:p>
          <a:p>
            <a:pPr>
              <a:spcAft>
                <a:spcPts val="0"/>
              </a:spcAft>
            </a:pPr>
            <a:endParaRPr lang="es-AR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0"/>
              </a:spcAft>
            </a:pPr>
            <a:endParaRPr lang="es-E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934060" y="5180333"/>
            <a:ext cx="10323878" cy="12736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  <a:spcAft>
                <a:spcPts val="600"/>
              </a:spcAft>
              <a:buClr>
                <a:srgbClr val="009FE3"/>
              </a:buClr>
            </a:pPr>
            <a:r>
              <a:rPr lang="es-AR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Oportunidades para desocupados;</a:t>
            </a:r>
          </a:p>
          <a:p>
            <a:pPr lvl="0">
              <a:spcBef>
                <a:spcPct val="20000"/>
              </a:spcBef>
              <a:spcAft>
                <a:spcPts val="600"/>
              </a:spcAft>
              <a:buClr>
                <a:srgbClr val="009FE3"/>
              </a:buClr>
            </a:pPr>
            <a:r>
              <a:rPr lang="es-AR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Herramientas para el cuidado del trabajo;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521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3647" y="-114543"/>
            <a:ext cx="10571998" cy="970450"/>
          </a:xfrm>
        </p:spPr>
        <p:txBody>
          <a:bodyPr/>
          <a:lstStyle/>
          <a:p>
            <a:r>
              <a:rPr lang="es-AR" dirty="0" smtClean="0"/>
              <a:t>Información de RENATRE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32359" y="709541"/>
            <a:ext cx="10554574" cy="532405"/>
          </a:xfrm>
        </p:spPr>
        <p:txBody>
          <a:bodyPr/>
          <a:lstStyle/>
          <a:p>
            <a:r>
              <a:rPr lang="es-AR" dirty="0" smtClean="0">
                <a:solidFill>
                  <a:schemeClr val="tx1">
                    <a:lumMod val="95000"/>
                  </a:schemeClr>
                </a:solidFill>
              </a:rPr>
              <a:t>Registro nacional de trabajadores rurales y empleadores</a:t>
            </a:r>
            <a:endParaRPr lang="es-AR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805063" y="1733266"/>
            <a:ext cx="10686352" cy="2169994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9FE3"/>
              </a:buClr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9FE3"/>
              </a:buClr>
              <a:buFont typeface="Wingdings" panose="05000000000000000000" pitchFamily="2" charset="2"/>
              <a:buNone/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9FE3"/>
              </a:buClr>
              <a:buFont typeface="Wingdings" panose="05000000000000000000" pitchFamily="2" charset="2"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9FE3"/>
              </a:buClr>
              <a:buFont typeface="Wingdings" panose="05000000000000000000" pitchFamily="2" charset="2"/>
              <a:buNone/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9FE3"/>
              </a:buClr>
              <a:buFont typeface="Wingdings" panose="05000000000000000000" pitchFamily="2" charset="2"/>
              <a:buNone/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800" b="1" dirty="0" smtClean="0"/>
              <a:t>Cantidad </a:t>
            </a:r>
            <a:r>
              <a:rPr lang="es-AR" sz="1800" b="1" dirty="0"/>
              <a:t>Inscripciones de Empleadores Rurales en RENATRE:</a:t>
            </a:r>
          </a:p>
          <a:p>
            <a:r>
              <a:rPr lang="es-AR" sz="1800" dirty="0"/>
              <a:t>2014: 25</a:t>
            </a:r>
          </a:p>
          <a:p>
            <a:r>
              <a:rPr lang="es-AR" sz="1800" dirty="0"/>
              <a:t>2015: 12</a:t>
            </a:r>
          </a:p>
          <a:p>
            <a:r>
              <a:rPr lang="es-AR" sz="1800" dirty="0"/>
              <a:t>2016: 11</a:t>
            </a:r>
          </a:p>
          <a:p>
            <a:r>
              <a:rPr lang="es-AR" sz="1800" dirty="0"/>
              <a:t>2017 (Enero - Abril): 1</a:t>
            </a:r>
          </a:p>
          <a:p>
            <a:r>
              <a:rPr lang="es-AR" sz="1800" dirty="0"/>
              <a:t>Actualmente hay 347 Empleadores (contribuyentes), con </a:t>
            </a:r>
            <a:r>
              <a:rPr lang="es-AR" sz="1800" dirty="0" smtClean="0"/>
              <a:t>trabajadores rurales </a:t>
            </a:r>
            <a:r>
              <a:rPr lang="es-AR" sz="1800" dirty="0"/>
              <a:t>realizando aportes al código 97 de AFIP.</a:t>
            </a:r>
            <a:r>
              <a:rPr lang="es-AR" dirty="0"/>
              <a:t> </a:t>
            </a:r>
            <a:endParaRPr lang="es-AR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805063" y="4653886"/>
            <a:ext cx="7711139" cy="1869742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9FE3"/>
              </a:buClr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9FE3"/>
              </a:buClr>
              <a:buFont typeface="Wingdings" panose="05000000000000000000" pitchFamily="2" charset="2"/>
              <a:buNone/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9FE3"/>
              </a:buClr>
              <a:buFont typeface="Wingdings" panose="05000000000000000000" pitchFamily="2" charset="2"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9FE3"/>
              </a:buClr>
              <a:buFont typeface="Wingdings" panose="05000000000000000000" pitchFamily="2" charset="2"/>
              <a:buNone/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9FE3"/>
              </a:buClr>
              <a:buFont typeface="Wingdings" panose="05000000000000000000" pitchFamily="2" charset="2"/>
              <a:buNone/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800" b="1" dirty="0"/>
              <a:t>Cantidad Inscripciones de Trabajadores Rurales en </a:t>
            </a:r>
            <a:r>
              <a:rPr lang="es-AR" sz="1800" b="1" dirty="0" smtClean="0"/>
              <a:t>RENATRE:</a:t>
            </a:r>
            <a:endParaRPr lang="es-AR" sz="1800" b="1" dirty="0"/>
          </a:p>
          <a:p>
            <a:r>
              <a:rPr lang="es-AR" sz="1800" dirty="0"/>
              <a:t>2014: 45</a:t>
            </a:r>
          </a:p>
          <a:p>
            <a:r>
              <a:rPr lang="es-AR" sz="1800" dirty="0"/>
              <a:t>2015: 43</a:t>
            </a:r>
          </a:p>
          <a:p>
            <a:r>
              <a:rPr lang="es-AR" sz="1800" dirty="0"/>
              <a:t>2016: 37</a:t>
            </a:r>
          </a:p>
          <a:p>
            <a:r>
              <a:rPr lang="es-AR" sz="1800" dirty="0"/>
              <a:t>2017 (Enero - Abril): 16</a:t>
            </a:r>
          </a:p>
          <a:p>
            <a:r>
              <a:rPr lang="es-AR" sz="1800" dirty="0"/>
              <a:t/>
            </a:r>
            <a:br>
              <a:rPr lang="es-AR" sz="1800" dirty="0"/>
            </a:b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7815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>
        <p14:flip dir="r"/>
      </p:transition>
    </mc:Choice>
    <mc:Fallback xmlns="">
      <p:transition spd="slow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>
                <a:solidFill>
                  <a:schemeClr val="tx1"/>
                </a:solidFill>
                <a:latin typeface="arial" panose="020B0604020202020204" pitchFamily="34" charset="0"/>
              </a:rPr>
              <a:t>1° Oportunidades para desocupados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810000" y="1770098"/>
            <a:ext cx="11100386" cy="3207016"/>
          </a:xfrm>
        </p:spPr>
        <p:txBody>
          <a:bodyPr/>
          <a:lstStyle/>
          <a:p>
            <a:pPr lvl="0">
              <a:spcBef>
                <a:spcPts val="0"/>
              </a:spcBef>
              <a:spcAft>
                <a:spcPts val="0"/>
              </a:spcAft>
              <a:buClrTx/>
            </a:pPr>
            <a:r>
              <a:rPr lang="es-AR" dirty="0">
                <a:solidFill>
                  <a:schemeClr val="bg1">
                    <a:lumMod val="75000"/>
                    <a:lumOff val="25000"/>
                  </a:schemeClr>
                </a:solidFill>
              </a:rPr>
              <a:t>En cuanto a los "Programas que crean oportunidades para desocupados" contamos con: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Tx/>
            </a:pPr>
            <a:endParaRPr lang="es-AR" sz="2000" dirty="0">
              <a:latin typeface="Arial"/>
              <a:cs typeface="+mn-cs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ClrTx/>
            </a:pPr>
            <a:endParaRPr lang="es-AR" sz="2000" dirty="0">
              <a:latin typeface="Arial"/>
              <a:cs typeface="+mn-cs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ClrTx/>
            </a:pPr>
            <a:endParaRPr lang="es-AR" sz="2000" dirty="0">
              <a:latin typeface="Arial"/>
              <a:cs typeface="+mn-cs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ClrTx/>
            </a:pPr>
            <a:endParaRPr lang="es-AR" sz="2000" dirty="0">
              <a:latin typeface="Arial"/>
              <a:cs typeface="+mn-cs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ClrTx/>
            </a:pPr>
            <a:endParaRPr lang="es-AR" sz="2000" dirty="0">
              <a:latin typeface="Arial"/>
              <a:cs typeface="+mn-cs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ClrTx/>
            </a:pPr>
            <a:endParaRPr lang="es-AR" sz="2000" dirty="0">
              <a:latin typeface="Arial"/>
              <a:cs typeface="+mn-cs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ClrTx/>
            </a:pPr>
            <a:endParaRPr lang="es-AR" sz="2000" dirty="0">
              <a:latin typeface="Arial"/>
              <a:cs typeface="+mn-cs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Tx/>
            </a:pPr>
            <a:endParaRPr lang="es-AR" sz="1800" dirty="0"/>
          </a:p>
          <a:p>
            <a:pPr>
              <a:spcBef>
                <a:spcPts val="0"/>
              </a:spcBef>
              <a:spcAft>
                <a:spcPts val="0"/>
              </a:spcAft>
              <a:buClrTx/>
            </a:pPr>
            <a:r>
              <a:rPr lang="es-AR" sz="1800" dirty="0"/>
              <a:t>OBJETO: Generar oportunidades de inclusión social y laboral a través de actividades que les permitan construir su perfil profesional, finalizar sus estudios formales, realizar experiencias de formación, iniciar actividades productivas independientes o insertarse en un empleo.</a:t>
            </a:r>
          </a:p>
          <a:p>
            <a:pPr>
              <a:spcBef>
                <a:spcPts val="0"/>
              </a:spcBef>
              <a:spcAft>
                <a:spcPts val="0"/>
              </a:spcAft>
              <a:buClrTx/>
            </a:pPr>
            <a:endParaRPr lang="es-AR" sz="1800" dirty="0"/>
          </a:p>
          <a:p>
            <a:pPr>
              <a:spcBef>
                <a:spcPts val="0"/>
              </a:spcBef>
              <a:spcAft>
                <a:spcPts val="0"/>
              </a:spcAft>
              <a:buClrTx/>
            </a:pPr>
            <a:r>
              <a:rPr lang="es-AR" sz="1800" dirty="0"/>
              <a:t>Como incentivo se brinda una ayuda económica mensual, de </a:t>
            </a:r>
            <a:r>
              <a:rPr lang="es-AR" sz="1800" dirty="0">
                <a:solidFill>
                  <a:srgbClr val="222222"/>
                </a:solidFill>
                <a:latin typeface="arial" panose="020B0604020202020204" pitchFamily="34" charset="0"/>
              </a:rPr>
              <a:t>acuerdo a los Programas y también a las Prestaciones que estén realizando.</a:t>
            </a:r>
            <a:endParaRPr lang="es-ES" sz="1800" dirty="0"/>
          </a:p>
          <a:p>
            <a:pPr lvl="0">
              <a:spcBef>
                <a:spcPts val="0"/>
              </a:spcBef>
              <a:spcAft>
                <a:spcPts val="0"/>
              </a:spcAft>
              <a:buClrTx/>
            </a:pPr>
            <a:endParaRPr lang="es-AR" sz="1800" dirty="0">
              <a:latin typeface="Arial"/>
              <a:cs typeface="+mn-cs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ClrTx/>
            </a:pPr>
            <a:endParaRPr lang="es-ES" sz="1800" dirty="0">
              <a:latin typeface="Arial"/>
              <a:cs typeface="+mn-cs"/>
            </a:endParaRPr>
          </a:p>
          <a:p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810000" y="4286325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dirty="0">
                <a:solidFill>
                  <a:schemeClr val="bg1"/>
                </a:solidFill>
              </a:rPr>
              <a:t> 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810000" y="2684912"/>
            <a:ext cx="10323878" cy="19707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s-AR" sz="24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342900" lvl="0" indent="-342900">
              <a:spcBef>
                <a:spcPct val="20000"/>
              </a:spcBef>
              <a:spcAft>
                <a:spcPts val="600"/>
              </a:spcAft>
              <a:buClr>
                <a:srgbClr val="009FE3"/>
              </a:buClr>
              <a:buFont typeface="Wingdings" panose="05000000000000000000" pitchFamily="2" charset="2"/>
              <a:buChar char="§"/>
            </a:pPr>
            <a:r>
              <a:rPr lang="es-AR" sz="2200" dirty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 Jóvenes con Más y Mejor Trabajo</a:t>
            </a:r>
          </a:p>
          <a:p>
            <a:pPr marL="342900" lvl="0" indent="-342900">
              <a:spcBef>
                <a:spcPct val="20000"/>
              </a:spcBef>
              <a:spcAft>
                <a:spcPts val="600"/>
              </a:spcAft>
              <a:buClr>
                <a:srgbClr val="009FE3"/>
              </a:buClr>
              <a:buFont typeface="Wingdings" panose="05000000000000000000" pitchFamily="2" charset="2"/>
              <a:buChar char="§"/>
            </a:pPr>
            <a:r>
              <a:rPr lang="es-AR" sz="2200" dirty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 PROMOVER</a:t>
            </a:r>
          </a:p>
          <a:p>
            <a:pPr marL="342900" lvl="0" indent="-342900">
              <a:spcBef>
                <a:spcPct val="20000"/>
              </a:spcBef>
              <a:spcAft>
                <a:spcPts val="600"/>
              </a:spcAft>
              <a:buClr>
                <a:srgbClr val="009FE3"/>
              </a:buClr>
              <a:buFont typeface="Wingdings" panose="05000000000000000000" pitchFamily="2" charset="2"/>
              <a:buChar char="§"/>
            </a:pPr>
            <a:r>
              <a:rPr lang="es-AR" sz="2200" dirty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Prestaciones por DESEMPLEO</a:t>
            </a:r>
          </a:p>
          <a:p>
            <a:pPr marL="342900" lvl="0" indent="-342900">
              <a:spcBef>
                <a:spcPct val="20000"/>
              </a:spcBef>
              <a:spcAft>
                <a:spcPts val="600"/>
              </a:spcAft>
              <a:buClr>
                <a:srgbClr val="009FE3"/>
              </a:buClr>
              <a:buFont typeface="Wingdings" panose="05000000000000000000" pitchFamily="2" charset="2"/>
              <a:buChar char="§"/>
            </a:pPr>
            <a:r>
              <a:rPr lang="es-AR" sz="2200" dirty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 Seguro de Capacitación y Empleo</a:t>
            </a:r>
          </a:p>
          <a:p>
            <a:pPr lvl="0">
              <a:spcBef>
                <a:spcPct val="20000"/>
              </a:spcBef>
              <a:spcAft>
                <a:spcPts val="600"/>
              </a:spcAft>
              <a:buClr>
                <a:srgbClr val="009FE3"/>
              </a:buClr>
            </a:pPr>
            <a:endParaRPr lang="es-AR" sz="2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76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chemeClr val="accent1">
                <a:lumMod val="5000"/>
                <a:lumOff val="95000"/>
              </a:schemeClr>
            </a:gs>
            <a:gs pos="58000">
              <a:schemeClr val="tx1">
                <a:lumMod val="9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1776" y="-180753"/>
            <a:ext cx="11055935" cy="1461487"/>
          </a:xfrm>
        </p:spPr>
        <p:txBody>
          <a:bodyPr/>
          <a:lstStyle/>
          <a:p>
            <a:r>
              <a:rPr lang="es-AR" dirty="0"/>
              <a:t>PRESTACIONES </a:t>
            </a:r>
            <a:br>
              <a:rPr lang="es-AR" dirty="0"/>
            </a:br>
            <a:r>
              <a:rPr lang="es-AR" sz="3200" dirty="0"/>
              <a:t>Programas que crean oportunidades para desocupados</a:t>
            </a:r>
            <a:endParaRPr lang="es-ES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1776" y="1988289"/>
            <a:ext cx="3793898" cy="4296764"/>
          </a:xfrm>
        </p:spPr>
        <p:txBody>
          <a:bodyPr/>
          <a:lstStyle/>
          <a:p>
            <a:pPr algn="ctr"/>
            <a:endParaRPr lang="es-AR" b="1" dirty="0">
              <a:solidFill>
                <a:schemeClr val="tx2">
                  <a:lumMod val="25000"/>
                </a:schemeClr>
              </a:solidFill>
            </a:endParaRPr>
          </a:p>
          <a:p>
            <a:pPr algn="ctr"/>
            <a:endParaRPr lang="es-AR" b="1" dirty="0">
              <a:solidFill>
                <a:schemeClr val="tx2">
                  <a:lumMod val="25000"/>
                </a:schemeClr>
              </a:solidFill>
            </a:endParaRPr>
          </a:p>
          <a:p>
            <a:pPr algn="ctr"/>
            <a:endParaRPr lang="es-AR" b="1" dirty="0">
              <a:solidFill>
                <a:schemeClr val="tx2">
                  <a:lumMod val="25000"/>
                </a:schemeClr>
              </a:solidFill>
            </a:endParaRPr>
          </a:p>
          <a:p>
            <a:pPr algn="ctr"/>
            <a:endParaRPr lang="es-AR" b="1" dirty="0">
              <a:solidFill>
                <a:schemeClr val="tx2">
                  <a:lumMod val="25000"/>
                </a:schemeClr>
              </a:solidFill>
            </a:endParaRPr>
          </a:p>
          <a:p>
            <a:endParaRPr lang="es-AR" sz="21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s-AR" sz="2200" b="1" dirty="0"/>
          </a:p>
        </p:txBody>
      </p:sp>
      <p:sp>
        <p:nvSpPr>
          <p:cNvPr id="4" name="Rectángulo 3"/>
          <p:cNvSpPr/>
          <p:nvPr/>
        </p:nvSpPr>
        <p:spPr>
          <a:xfrm>
            <a:off x="4683641" y="1988289"/>
            <a:ext cx="7203560" cy="2951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spcAft>
                <a:spcPts val="600"/>
              </a:spcAft>
              <a:buClr>
                <a:srgbClr val="009FE3"/>
              </a:buClr>
            </a:pPr>
            <a:endParaRPr lang="es-AR" sz="2400" b="1" dirty="0">
              <a:solidFill>
                <a:schemeClr val="tx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spcBef>
                <a:spcPct val="20000"/>
              </a:spcBef>
              <a:spcAft>
                <a:spcPts val="600"/>
              </a:spcAft>
              <a:buClr>
                <a:srgbClr val="009FE3"/>
              </a:buClr>
            </a:pPr>
            <a:endParaRPr lang="es-AR" sz="2400" b="1" dirty="0">
              <a:solidFill>
                <a:schemeClr val="tx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spcBef>
                <a:spcPct val="20000"/>
              </a:spcBef>
              <a:spcAft>
                <a:spcPts val="600"/>
              </a:spcAft>
              <a:buClr>
                <a:srgbClr val="009FE3"/>
              </a:buClr>
            </a:pPr>
            <a:endParaRPr lang="es-AR" sz="2400" b="1" dirty="0">
              <a:solidFill>
                <a:schemeClr val="tx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ctr">
              <a:spcBef>
                <a:spcPct val="20000"/>
              </a:spcBef>
              <a:spcAft>
                <a:spcPts val="600"/>
              </a:spcAft>
              <a:buClr>
                <a:srgbClr val="009FE3"/>
              </a:buClr>
              <a:buFont typeface="Wingdings" panose="05000000000000000000" pitchFamily="2" charset="2"/>
              <a:buChar char="§"/>
            </a:pPr>
            <a:endParaRPr lang="es-AR" sz="2200" b="1" dirty="0">
              <a:solidFill>
                <a:schemeClr val="tx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ct val="20000"/>
              </a:spcBef>
              <a:spcAft>
                <a:spcPts val="600"/>
              </a:spcAft>
              <a:buClr>
                <a:srgbClr val="009FE3"/>
              </a:buClr>
              <a:buFont typeface="Wingdings" panose="05000000000000000000" pitchFamily="2" charset="2"/>
              <a:buChar char="§"/>
            </a:pPr>
            <a:endParaRPr lang="es-AR" sz="2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ct val="20000"/>
              </a:spcBef>
              <a:spcAft>
                <a:spcPts val="600"/>
              </a:spcAft>
              <a:buClr>
                <a:srgbClr val="009FE3"/>
              </a:buClr>
              <a:buFont typeface="Wingdings" panose="05000000000000000000" pitchFamily="2" charset="2"/>
              <a:buChar char="§"/>
            </a:pPr>
            <a:endParaRPr lang="es-AR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15 Rectángulo"/>
          <p:cNvSpPr/>
          <p:nvPr/>
        </p:nvSpPr>
        <p:spPr>
          <a:xfrm>
            <a:off x="811368" y="2301543"/>
            <a:ext cx="3872273" cy="1022209"/>
          </a:xfrm>
          <a:prstGeom prst="rect">
            <a:avLst/>
          </a:prstGeom>
          <a:solidFill>
            <a:srgbClr val="009FE3"/>
          </a:solidFill>
          <a:ln w="25400" cap="flat" cmpd="sng" algn="ctr">
            <a:noFill/>
            <a:prstDash val="solid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lvl="0" algn="ctr" defTabSz="914400" fontAlgn="ctr">
              <a:defRPr/>
            </a:pPr>
            <a:r>
              <a:rPr lang="es-ES" sz="2400" b="1" kern="0" dirty="0">
                <a:solidFill>
                  <a:srgbClr val="FFFFFF"/>
                </a:solidFill>
                <a:latin typeface="Arial Bold"/>
                <a:cs typeface="Arial Bold"/>
              </a:rPr>
              <a:t>INTEGRACIÓN AL EMPLEO</a:t>
            </a:r>
          </a:p>
        </p:txBody>
      </p:sp>
      <p:sp>
        <p:nvSpPr>
          <p:cNvPr id="9" name="15 Rectángulo"/>
          <p:cNvSpPr/>
          <p:nvPr/>
        </p:nvSpPr>
        <p:spPr>
          <a:xfrm>
            <a:off x="6315376" y="2199190"/>
            <a:ext cx="4599551" cy="1226916"/>
          </a:xfrm>
          <a:prstGeom prst="rect">
            <a:avLst/>
          </a:prstGeom>
          <a:solidFill>
            <a:srgbClr val="009FE3"/>
          </a:solidFill>
          <a:ln w="25400" cap="flat" cmpd="sng" algn="ctr">
            <a:noFill/>
            <a:prstDash val="solid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lvl="0" algn="ctr">
              <a:spcBef>
                <a:spcPct val="20000"/>
              </a:spcBef>
              <a:spcAft>
                <a:spcPts val="600"/>
              </a:spcAft>
              <a:buClr>
                <a:srgbClr val="009FE3"/>
              </a:buClr>
            </a:pPr>
            <a:r>
              <a:rPr lang="es-AR" sz="2400" b="1" dirty="0"/>
              <a:t>PREPARACIÓN PARA EL TRABAJO AUTÓNOMO Y COOPERATIVO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811368" y="3637006"/>
            <a:ext cx="3872273" cy="21683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ct val="20000"/>
              </a:spcBef>
              <a:spcAft>
                <a:spcPts val="600"/>
              </a:spcAft>
              <a:buClr>
                <a:srgbClr val="009FE3"/>
              </a:buClr>
              <a:buFont typeface="Wingdings" panose="05000000000000000000" pitchFamily="2" charset="2"/>
              <a:buChar char="§"/>
            </a:pPr>
            <a:r>
              <a:rPr lang="es-AR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Entrenamiento para el Trabajo</a:t>
            </a:r>
          </a:p>
          <a:p>
            <a:pPr marL="342900" lvl="0" indent="-342900">
              <a:spcBef>
                <a:spcPct val="20000"/>
              </a:spcBef>
              <a:spcAft>
                <a:spcPts val="600"/>
              </a:spcAft>
              <a:buClr>
                <a:srgbClr val="009FE3"/>
              </a:buClr>
              <a:buFont typeface="Wingdings" panose="05000000000000000000" pitchFamily="2" charset="2"/>
              <a:buChar char="§"/>
            </a:pPr>
            <a:r>
              <a:rPr lang="es-AR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 de Inserción Laboral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6315376" y="3738622"/>
            <a:ext cx="4599551" cy="27432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spcBef>
                <a:spcPct val="20000"/>
              </a:spcBef>
              <a:spcAft>
                <a:spcPts val="600"/>
              </a:spcAft>
              <a:buClr>
                <a:srgbClr val="009FE3"/>
              </a:buClr>
              <a:buFont typeface="Wingdings" panose="05000000000000000000" pitchFamily="2" charset="2"/>
              <a:buChar char="§"/>
            </a:pPr>
            <a:r>
              <a:rPr lang="es-AR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Promoción del Empleo Independiente</a:t>
            </a:r>
          </a:p>
          <a:p>
            <a:pPr marL="342900" indent="-342900" algn="ctr">
              <a:spcBef>
                <a:spcPct val="20000"/>
              </a:spcBef>
              <a:spcAft>
                <a:spcPts val="600"/>
              </a:spcAft>
              <a:buClr>
                <a:srgbClr val="009FE3"/>
              </a:buClr>
              <a:buFont typeface="Wingdings" panose="05000000000000000000" pitchFamily="2" charset="2"/>
              <a:buChar char="§"/>
            </a:pPr>
            <a:r>
              <a:rPr lang="es-AR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Desarrollo de Entramados Productivos Locales</a:t>
            </a:r>
          </a:p>
          <a:p>
            <a:pPr marL="342900" indent="-342900" algn="ctr">
              <a:spcBef>
                <a:spcPct val="20000"/>
              </a:spcBef>
              <a:spcAft>
                <a:spcPts val="600"/>
              </a:spcAft>
              <a:buClr>
                <a:srgbClr val="009FE3"/>
              </a:buClr>
              <a:buFont typeface="Wingdings" panose="05000000000000000000" pitchFamily="2" charset="2"/>
              <a:buChar char="§"/>
            </a:pPr>
            <a:r>
              <a:rPr lang="es-AR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Trabajo Autogestionado</a:t>
            </a:r>
          </a:p>
          <a:p>
            <a:pPr marL="342900" indent="-342900" algn="ctr">
              <a:spcBef>
                <a:spcPct val="20000"/>
              </a:spcBef>
              <a:spcAft>
                <a:spcPts val="600"/>
              </a:spcAft>
              <a:buClr>
                <a:srgbClr val="009FE3"/>
              </a:buClr>
              <a:buFont typeface="Wingdings" panose="05000000000000000000" pitchFamily="2" charset="2"/>
              <a:buChar char="§"/>
            </a:pPr>
            <a:r>
              <a:rPr lang="es-AR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Construir Empleo</a:t>
            </a:r>
          </a:p>
        </p:txBody>
      </p:sp>
    </p:spTree>
    <p:extLst>
      <p:ext uri="{BB962C8B-B14F-4D97-AF65-F5344CB8AC3E}">
        <p14:creationId xmlns:p14="http://schemas.microsoft.com/office/powerpoint/2010/main" val="341241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2° Herramientas para el cuidado del trabajo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18712" y="1743740"/>
            <a:ext cx="10554574" cy="5114259"/>
          </a:xfrm>
        </p:spPr>
        <p:txBody>
          <a:bodyPr/>
          <a:lstStyle/>
          <a:p>
            <a:pPr lvl="0">
              <a:spcBef>
                <a:spcPts val="300"/>
              </a:spcBef>
              <a:spcAft>
                <a:spcPts val="0"/>
              </a:spcAft>
              <a:buClrTx/>
            </a:pPr>
            <a:endParaRPr lang="es-AR" b="1" dirty="0">
              <a:solidFill>
                <a:prstClr val="black"/>
              </a:solidFill>
            </a:endParaRPr>
          </a:p>
          <a:p>
            <a:pPr lvl="0">
              <a:spcBef>
                <a:spcPts val="300"/>
              </a:spcBef>
              <a:spcAft>
                <a:spcPts val="0"/>
              </a:spcAft>
              <a:buClrTx/>
            </a:pPr>
            <a:endParaRPr lang="es-AR" b="1" dirty="0">
              <a:solidFill>
                <a:prstClr val="black"/>
              </a:solidFill>
            </a:endParaRPr>
          </a:p>
          <a:p>
            <a:pPr lvl="0">
              <a:spcBef>
                <a:spcPts val="300"/>
              </a:spcBef>
              <a:spcAft>
                <a:spcPts val="0"/>
              </a:spcAft>
              <a:buClrTx/>
            </a:pPr>
            <a:endParaRPr lang="es-AR" b="1" dirty="0">
              <a:solidFill>
                <a:prstClr val="black"/>
              </a:solidFill>
            </a:endParaRPr>
          </a:p>
          <a:p>
            <a:pPr lvl="0">
              <a:spcBef>
                <a:spcPts val="300"/>
              </a:spcBef>
              <a:spcAft>
                <a:spcPts val="0"/>
              </a:spcAft>
              <a:buClrTx/>
            </a:pPr>
            <a:endParaRPr lang="es-AR" b="1" dirty="0">
              <a:solidFill>
                <a:prstClr val="black"/>
              </a:solidFill>
            </a:endParaRPr>
          </a:p>
          <a:p>
            <a:pPr lvl="0">
              <a:spcBef>
                <a:spcPts val="300"/>
              </a:spcBef>
              <a:spcAft>
                <a:spcPts val="0"/>
              </a:spcAft>
              <a:buClrTx/>
            </a:pPr>
            <a:endParaRPr lang="es-AR" b="1" dirty="0">
              <a:solidFill>
                <a:prstClr val="black"/>
              </a:solidFill>
            </a:endParaRPr>
          </a:p>
          <a:p>
            <a:endParaRPr lang="es-ES" dirty="0"/>
          </a:p>
        </p:txBody>
      </p:sp>
      <p:sp>
        <p:nvSpPr>
          <p:cNvPr id="4" name="15 Rectángulo"/>
          <p:cNvSpPr/>
          <p:nvPr/>
        </p:nvSpPr>
        <p:spPr>
          <a:xfrm>
            <a:off x="810000" y="2195806"/>
            <a:ext cx="10184581" cy="1022209"/>
          </a:xfrm>
          <a:prstGeom prst="rect">
            <a:avLst/>
          </a:prstGeom>
          <a:solidFill>
            <a:srgbClr val="009FE3"/>
          </a:solidFill>
          <a:ln w="25400" cap="flat" cmpd="sng" algn="ctr">
            <a:noFill/>
            <a:prstDash val="solid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lvl="0" algn="ctr">
              <a:spcBef>
                <a:spcPts val="300"/>
              </a:spcBef>
              <a:spcAft>
                <a:spcPts val="0"/>
              </a:spcAft>
              <a:buClrTx/>
            </a:pPr>
            <a:r>
              <a:rPr lang="es-AR" sz="2400" b="1" dirty="0">
                <a:solidFill>
                  <a:schemeClr val="tx1">
                    <a:lumMod val="95000"/>
                  </a:schemeClr>
                </a:solidFill>
              </a:rPr>
              <a:t>ACCIONES ESPECIFICAS EN EL MARCO RURAL</a:t>
            </a:r>
          </a:p>
        </p:txBody>
      </p:sp>
      <p:sp>
        <p:nvSpPr>
          <p:cNvPr id="5" name="Rectángulo 4"/>
          <p:cNvSpPr/>
          <p:nvPr/>
        </p:nvSpPr>
        <p:spPr>
          <a:xfrm>
            <a:off x="818712" y="3426107"/>
            <a:ext cx="10183213" cy="22147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rgbClr val="009FE3"/>
              </a:buClr>
              <a:buFont typeface="Wingdings" panose="05000000000000000000" pitchFamily="2" charset="2"/>
              <a:buChar char="§"/>
            </a:pPr>
            <a:r>
              <a:rPr lang="es-AR" sz="22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Intercosecha</a:t>
            </a:r>
            <a:r>
              <a:rPr lang="es-AR" sz="22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sostener los ingresos familiares de los trabajadores registrados temporarios, en los periodos entre cosechas.</a:t>
            </a:r>
          </a:p>
          <a:p>
            <a:pPr marL="342900" lvl="0" indent="-342900">
              <a:spcBef>
                <a:spcPct val="20000"/>
              </a:spcBef>
              <a:spcAft>
                <a:spcPts val="600"/>
              </a:spcAft>
              <a:buClr>
                <a:srgbClr val="009FE3"/>
              </a:buClr>
              <a:buFont typeface="Wingdings" panose="05000000000000000000" pitchFamily="2" charset="2"/>
              <a:buChar char="§"/>
            </a:pPr>
            <a:r>
              <a:rPr lang="es-AR" sz="22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Buena Cosecha </a:t>
            </a:r>
            <a:r>
              <a:rPr lang="es-AR" sz="22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para prevenir el trabajo infantil en el ámbito rural, brindando contención socio-educativa a los hijos de los trabajadores rurales durante la cosecha.</a:t>
            </a:r>
          </a:p>
        </p:txBody>
      </p:sp>
    </p:spTree>
    <p:extLst>
      <p:ext uri="{BB962C8B-B14F-4D97-AF65-F5344CB8AC3E}">
        <p14:creationId xmlns:p14="http://schemas.microsoft.com/office/powerpoint/2010/main" val="318792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1012" y="-312517"/>
            <a:ext cx="11296650" cy="1643605"/>
          </a:xfrm>
        </p:spPr>
        <p:txBody>
          <a:bodyPr/>
          <a:lstStyle/>
          <a:p>
            <a:r>
              <a:rPr lang="es-ES" sz="3600" kern="0" dirty="0">
                <a:solidFill>
                  <a:srgbClr val="FFFFFF"/>
                </a:solidFill>
                <a:latin typeface="Arial Bold"/>
                <a:cs typeface="Arial Bold"/>
              </a:rPr>
              <a:t>INTEGRACIÓN AL EMPLEO</a:t>
            </a:r>
            <a:br>
              <a:rPr lang="es-ES" sz="3600" kern="0" dirty="0">
                <a:solidFill>
                  <a:srgbClr val="FFFFFF"/>
                </a:solidFill>
                <a:latin typeface="Arial Bold"/>
                <a:cs typeface="Arial Bold"/>
              </a:rPr>
            </a:br>
            <a:r>
              <a:rPr lang="es-ES_tradnl" sz="2800" dirty="0"/>
              <a:t>Incentivos para la incorporación de trabajadores en empresas</a:t>
            </a:r>
          </a:p>
        </p:txBody>
      </p:sp>
      <p:sp>
        <p:nvSpPr>
          <p:cNvPr id="10" name="16 Rectángulo"/>
          <p:cNvSpPr/>
          <p:nvPr/>
        </p:nvSpPr>
        <p:spPr>
          <a:xfrm>
            <a:off x="6519337" y="2233814"/>
            <a:ext cx="4656666" cy="685800"/>
          </a:xfrm>
          <a:prstGeom prst="rect">
            <a:avLst/>
          </a:prstGeom>
          <a:solidFill>
            <a:srgbClr val="009FE3"/>
          </a:solidFill>
          <a:ln w="25400" cap="flat" cmpd="sng" algn="ctr">
            <a:noFill/>
            <a:prstDash val="solid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old"/>
                <a:ea typeface="+mn-ea"/>
                <a:cs typeface="Arial Bold"/>
              </a:rPr>
              <a:t>PROGRAMA DE INSERCIÓN LABORAL</a:t>
            </a:r>
            <a:endParaRPr kumimoji="0" lang="es-ES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old"/>
              <a:ea typeface="+mn-ea"/>
              <a:cs typeface="Arial Bold"/>
            </a:endParaRPr>
          </a:p>
        </p:txBody>
      </p:sp>
      <p:sp>
        <p:nvSpPr>
          <p:cNvPr id="11" name="15 Rectángulo"/>
          <p:cNvSpPr/>
          <p:nvPr/>
        </p:nvSpPr>
        <p:spPr>
          <a:xfrm>
            <a:off x="973668" y="2247923"/>
            <a:ext cx="4657198" cy="685800"/>
          </a:xfrm>
          <a:prstGeom prst="rect">
            <a:avLst/>
          </a:prstGeom>
          <a:solidFill>
            <a:srgbClr val="009FE3"/>
          </a:solidFill>
          <a:ln w="25400" cap="flat" cmpd="sng" algn="ctr">
            <a:noFill/>
            <a:prstDash val="solid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old"/>
                <a:ea typeface="+mn-ea"/>
                <a:cs typeface="Arial Bold"/>
              </a:rPr>
              <a:t>ACCIONES DE ENTRENAMIENTO 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old"/>
                <a:ea typeface="+mn-ea"/>
                <a:cs typeface="Arial Bold"/>
              </a:rPr>
              <a:t>PARA EL TRABAJO</a:t>
            </a:r>
            <a:endParaRPr kumimoji="0" lang="es-ES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old"/>
              <a:ea typeface="+mn-ea"/>
              <a:cs typeface="Arial Bold"/>
            </a:endParaRPr>
          </a:p>
        </p:txBody>
      </p:sp>
      <p:sp>
        <p:nvSpPr>
          <p:cNvPr id="17" name="Flecha derecha 16"/>
          <p:cNvSpPr/>
          <p:nvPr/>
        </p:nvSpPr>
        <p:spPr>
          <a:xfrm rot="5400000">
            <a:off x="8339911" y="3088709"/>
            <a:ext cx="685800" cy="341967"/>
          </a:xfrm>
          <a:prstGeom prst="rightArrow">
            <a:avLst/>
          </a:prstGeom>
          <a:solidFill>
            <a:srgbClr val="00A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8" name="Flecha derecha 17"/>
          <p:cNvSpPr/>
          <p:nvPr/>
        </p:nvSpPr>
        <p:spPr>
          <a:xfrm rot="5400000">
            <a:off x="2811177" y="3103165"/>
            <a:ext cx="685800" cy="341967"/>
          </a:xfrm>
          <a:prstGeom prst="rightArrow">
            <a:avLst/>
          </a:prstGeom>
          <a:solidFill>
            <a:srgbClr val="00A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1013179" y="3725341"/>
            <a:ext cx="4617687" cy="22124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1253704" y="3827771"/>
            <a:ext cx="42072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Es un proceso de aprendizaje práctico en un puesto de trabajo, tendiente a mejorar las competencias y habilidades de los trabajadores/as desocupados/as para promover su inserción laboral. </a:t>
            </a:r>
            <a:endParaRPr kumimoji="0" lang="es-E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6487265" y="3689046"/>
            <a:ext cx="4688738" cy="224876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6797280" y="3802766"/>
            <a:ext cx="42517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Es un incentivo económico a las empresas que incrementen su dotación de personal para promover la inserción de trabajadores/as desocupados/as en empleos de calidad.</a:t>
            </a:r>
          </a:p>
        </p:txBody>
      </p:sp>
    </p:spTree>
    <p:extLst>
      <p:ext uri="{BB962C8B-B14F-4D97-AF65-F5344CB8AC3E}">
        <p14:creationId xmlns:p14="http://schemas.microsoft.com/office/powerpoint/2010/main" val="417667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923924" y="1805650"/>
            <a:ext cx="10458074" cy="4850331"/>
            <a:chOff x="1466496" y="1773076"/>
            <a:chExt cx="8933392" cy="5749098"/>
          </a:xfrm>
        </p:grpSpPr>
        <p:sp>
          <p:nvSpPr>
            <p:cNvPr id="24" name="Rectángulo 23"/>
            <p:cNvSpPr/>
            <p:nvPr/>
          </p:nvSpPr>
          <p:spPr>
            <a:xfrm>
              <a:off x="1467552" y="2398890"/>
              <a:ext cx="8932336" cy="512328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4" name="Rectangle 23"/>
            <p:cNvSpPr>
              <a:spLocks noChangeArrowheads="1"/>
            </p:cNvSpPr>
            <p:nvPr/>
          </p:nvSpPr>
          <p:spPr bwMode="auto">
            <a:xfrm>
              <a:off x="1749610" y="2274727"/>
              <a:ext cx="8353943" cy="524744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charset="0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E</a:t>
              </a:r>
              <a:r>
                <a:rPr kumimoji="0" lang="es-AR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mpresas</a:t>
              </a:r>
            </a:p>
            <a:p>
              <a:pPr marL="342900" lvl="0" indent="-342900">
                <a:spcBef>
                  <a:spcPct val="20000"/>
                </a:spcBef>
                <a:spcAft>
                  <a:spcPts val="600"/>
                </a:spcAft>
                <a:buClr>
                  <a:srgbClr val="009FE3"/>
                </a:buClr>
                <a:buFont typeface="Wingdings" panose="05000000000000000000" pitchFamily="2" charset="2"/>
                <a:buChar char="§"/>
                <a:tabLst>
                  <a:tab pos="177800" algn="l"/>
                </a:tabLst>
              </a:pPr>
              <a:r>
                <a:rPr lang="es-ES_tradnl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Micro, pequeñas, medianas o grandes empresas que no posean sanciones por trabajo no registrado ni hayan realizado despidos masivos en los últimos 6 meses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Trabajadores/as</a:t>
              </a:r>
            </a:p>
            <a:p>
              <a:pPr marL="342900" marR="0" indent="-342900" fontAlgn="auto">
                <a:lnSpc>
                  <a:spcPct val="100000"/>
                </a:lnSpc>
                <a:spcBef>
                  <a:spcPct val="20000"/>
                </a:spcBef>
                <a:spcAft>
                  <a:spcPts val="600"/>
                </a:spcAft>
                <a:buClr>
                  <a:srgbClr val="009FE3"/>
                </a:buClr>
                <a:buSzTx/>
                <a:buFont typeface="Wingdings" panose="05000000000000000000" pitchFamily="2" charset="2"/>
                <a:buChar char="§"/>
                <a:tabLst>
                  <a:tab pos="177800" algn="l"/>
                </a:tabLst>
                <a:defRPr/>
              </a:pPr>
              <a:r>
                <a:rPr lang="es-ES_tradnl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Programa de Respaldo a Estudiantes de Argentina (PROGRESAR)</a:t>
              </a:r>
            </a:p>
            <a:p>
              <a:pPr marL="342900" marR="0" indent="-342900" fontAlgn="auto">
                <a:lnSpc>
                  <a:spcPct val="100000"/>
                </a:lnSpc>
                <a:spcBef>
                  <a:spcPct val="20000"/>
                </a:spcBef>
                <a:spcAft>
                  <a:spcPts val="600"/>
                </a:spcAft>
                <a:buClr>
                  <a:srgbClr val="009FE3"/>
                </a:buClr>
                <a:buSzTx/>
                <a:buFont typeface="Wingdings" panose="05000000000000000000" pitchFamily="2" charset="2"/>
                <a:buChar char="§"/>
                <a:tabLst>
                  <a:tab pos="177800" algn="l"/>
                </a:tabLst>
                <a:defRPr/>
              </a:pPr>
              <a:r>
                <a:rPr lang="es-ES_tradnl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Programa Jóvenes con Más y Mejor Trabajo </a:t>
              </a:r>
            </a:p>
            <a:p>
              <a:pPr marL="342900" marR="0" indent="-342900" fontAlgn="auto">
                <a:lnSpc>
                  <a:spcPct val="100000"/>
                </a:lnSpc>
                <a:spcBef>
                  <a:spcPct val="20000"/>
                </a:spcBef>
                <a:spcAft>
                  <a:spcPts val="600"/>
                </a:spcAft>
                <a:buClr>
                  <a:srgbClr val="009FE3"/>
                </a:buClr>
                <a:buSzTx/>
                <a:buFont typeface="Wingdings" panose="05000000000000000000" pitchFamily="2" charset="2"/>
                <a:buChar char="§"/>
                <a:tabLst>
                  <a:tab pos="177800" algn="l"/>
                </a:tabLst>
                <a:defRPr/>
              </a:pPr>
              <a:r>
                <a:rPr lang="es-ES_tradnl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Seguro de Capacitación y Empleo </a:t>
              </a:r>
            </a:p>
            <a:p>
              <a:pPr marL="342900" marR="0" indent="-342900" fontAlgn="auto">
                <a:lnSpc>
                  <a:spcPct val="100000"/>
                </a:lnSpc>
                <a:spcBef>
                  <a:spcPct val="20000"/>
                </a:spcBef>
                <a:spcAft>
                  <a:spcPts val="600"/>
                </a:spcAft>
                <a:buClr>
                  <a:srgbClr val="009FE3"/>
                </a:buClr>
                <a:buSzTx/>
                <a:buFont typeface="Wingdings" panose="05000000000000000000" pitchFamily="2" charset="2"/>
                <a:buChar char="§"/>
                <a:tabLst>
                  <a:tab pos="177800" algn="l"/>
                </a:tabLst>
                <a:defRPr/>
              </a:pPr>
              <a:r>
                <a:rPr lang="es-ES_tradnl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Seguro por Desempleo</a:t>
              </a:r>
            </a:p>
            <a:p>
              <a:pPr marL="342900" marR="0" indent="-342900" fontAlgn="auto">
                <a:lnSpc>
                  <a:spcPct val="100000"/>
                </a:lnSpc>
                <a:spcBef>
                  <a:spcPct val="20000"/>
                </a:spcBef>
                <a:spcAft>
                  <a:spcPts val="600"/>
                </a:spcAft>
                <a:buClr>
                  <a:srgbClr val="009FE3"/>
                </a:buClr>
                <a:buSzTx/>
                <a:buFont typeface="Wingdings" panose="05000000000000000000" pitchFamily="2" charset="2"/>
                <a:buChar char="§"/>
                <a:tabLst>
                  <a:tab pos="177800" algn="l"/>
                </a:tabLst>
                <a:defRPr/>
              </a:pPr>
              <a:r>
                <a:rPr lang="es-AR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Desocupados mayores de DIECIOCHO (18) años con discapacidad</a:t>
              </a:r>
              <a:endParaRPr lang="es-ES_tradnl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marR="0" indent="-342900" fontAlgn="auto">
                <a:lnSpc>
                  <a:spcPct val="100000"/>
                </a:lnSpc>
                <a:spcBef>
                  <a:spcPct val="20000"/>
                </a:spcBef>
                <a:spcAft>
                  <a:spcPts val="600"/>
                </a:spcAft>
                <a:buClr>
                  <a:srgbClr val="009FE3"/>
                </a:buClr>
                <a:buSzTx/>
                <a:buFont typeface="Wingdings" panose="05000000000000000000" pitchFamily="2" charset="2"/>
                <a:buChar char="§"/>
                <a:tabLst>
                  <a:tab pos="177800" algn="l"/>
                </a:tabLst>
                <a:defRPr/>
              </a:pPr>
              <a:r>
                <a:rPr lang="es-ES_tradnl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Egresados de Cursos de Formación Profesional apoyados por el MTEySS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5" name="9 Rectángulo"/>
            <p:cNvSpPr/>
            <p:nvPr/>
          </p:nvSpPr>
          <p:spPr>
            <a:xfrm>
              <a:off x="1466496" y="1773076"/>
              <a:ext cx="8933392" cy="533400"/>
            </a:xfrm>
            <a:prstGeom prst="rect">
              <a:avLst/>
            </a:prstGeom>
            <a:solidFill>
              <a:srgbClr val="019FE3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1" i="0" u="none" strike="noStrike" kern="0" cap="none" spc="0" normalizeH="0" baseline="0" noProof="0">
                <a:ln>
                  <a:noFill/>
                </a:ln>
                <a:solidFill>
                  <a:srgbClr val="B381D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Text Box 7"/>
            <p:cNvSpPr txBox="1">
              <a:spLocks noChangeArrowheads="1"/>
            </p:cNvSpPr>
            <p:nvPr/>
          </p:nvSpPr>
          <p:spPr bwMode="auto">
            <a:xfrm>
              <a:off x="1712039" y="1824936"/>
              <a:ext cx="7632700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Bold"/>
                  <a:ea typeface="+mn-ea"/>
                  <a:cs typeface="Arial Bold"/>
                </a:rPr>
                <a:t>PARTICIPANTES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charset="0"/>
                <a:ea typeface="+mn-ea"/>
                <a:cs typeface="+mn-cs"/>
              </a:endParaRPr>
            </a:p>
          </p:txBody>
        </p:sp>
      </p:grp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810000" y="219685"/>
            <a:ext cx="10571998" cy="970450"/>
          </a:xfrm>
        </p:spPr>
        <p:txBody>
          <a:bodyPr/>
          <a:lstStyle/>
          <a:p>
            <a:r>
              <a:rPr lang="es-ES_tradnl" dirty="0"/>
              <a:t>Entrenamiento para el trabajo y Programa de Inserción Laboral en Empresas</a:t>
            </a:r>
          </a:p>
        </p:txBody>
      </p:sp>
    </p:spTree>
    <p:extLst>
      <p:ext uri="{BB962C8B-B14F-4D97-AF65-F5344CB8AC3E}">
        <p14:creationId xmlns:p14="http://schemas.microsoft.com/office/powerpoint/2010/main" val="313034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0000" y="342900"/>
            <a:ext cx="10571998" cy="685800"/>
          </a:xfrm>
        </p:spPr>
        <p:txBody>
          <a:bodyPr/>
          <a:lstStyle/>
          <a:p>
            <a:r>
              <a:rPr lang="es-AR" dirty="0"/>
              <a:t>Entrenamiento para el trabajo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800100" y="1771650"/>
            <a:ext cx="9725025" cy="4735476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  <a:tabLst>
                <a:tab pos="177800" algn="l"/>
              </a:tabLst>
            </a:pPr>
            <a:endParaRPr lang="es-ES_tradnl" sz="2000" dirty="0"/>
          </a:p>
          <a:p>
            <a:pPr marL="342900" indent="-342900">
              <a:buFont typeface="Wingdings" panose="05000000000000000000" pitchFamily="2" charset="2"/>
              <a:buChar char="§"/>
              <a:tabLst>
                <a:tab pos="177800" algn="l"/>
              </a:tabLst>
            </a:pPr>
            <a:endParaRPr lang="es-ES_tradnl" sz="2000" dirty="0"/>
          </a:p>
          <a:p>
            <a:pPr marL="342900" indent="-342900">
              <a:buFont typeface="Wingdings" panose="05000000000000000000" pitchFamily="2" charset="2"/>
              <a:buChar char="§"/>
              <a:tabLst>
                <a:tab pos="177800" algn="l"/>
              </a:tabLst>
            </a:pPr>
            <a:r>
              <a:rPr lang="es-ES_tradnl" sz="2000" dirty="0"/>
              <a:t>Se describen las actividades a desarrollar durante el proceso de aprendizaje y se establecen los perfiles de ingreso requeridos y de egreso esperados.</a:t>
            </a:r>
          </a:p>
          <a:p>
            <a:pPr marL="342900" indent="-342900">
              <a:buFont typeface="Wingdings" panose="05000000000000000000" pitchFamily="2" charset="2"/>
              <a:buChar char="§"/>
              <a:tabLst>
                <a:tab pos="177800" algn="l"/>
              </a:tabLst>
            </a:pPr>
            <a:r>
              <a:rPr lang="es-AR" sz="2000" dirty="0"/>
              <a:t>Comprender actividades de capacitación teórica y de práctica en el puesto de trabajo.</a:t>
            </a:r>
          </a:p>
          <a:p>
            <a:pPr marL="342900" indent="-342900">
              <a:buFont typeface="Wingdings" panose="05000000000000000000" pitchFamily="2" charset="2"/>
              <a:buChar char="§"/>
              <a:tabLst>
                <a:tab pos="177800" algn="l"/>
              </a:tabLst>
            </a:pPr>
            <a:endParaRPr lang="es-ES_tradnl" sz="2000" dirty="0"/>
          </a:p>
          <a:p>
            <a:pPr>
              <a:tabLst>
                <a:tab pos="177800" algn="l"/>
              </a:tabLst>
            </a:pPr>
            <a:endParaRPr lang="es-ES_tradnl" sz="2000" dirty="0"/>
          </a:p>
          <a:p>
            <a:pPr marL="342900" indent="-342900">
              <a:buFont typeface="Wingdings" panose="05000000000000000000" pitchFamily="2" charset="2"/>
              <a:buChar char="§"/>
              <a:tabLst>
                <a:tab pos="177800" algn="l"/>
              </a:tabLst>
            </a:pPr>
            <a:r>
              <a:rPr lang="es-ES_tradnl" sz="2000" dirty="0"/>
              <a:t>Lunes a viernes en la franja horaria de 05:00 a 22:00 hs. </a:t>
            </a:r>
          </a:p>
          <a:p>
            <a:pPr marL="342900" indent="-342900">
              <a:buFont typeface="Wingdings" panose="05000000000000000000" pitchFamily="2" charset="2"/>
              <a:buChar char="§"/>
              <a:tabLst>
                <a:tab pos="177800" algn="l"/>
              </a:tabLst>
            </a:pPr>
            <a:r>
              <a:rPr lang="es-ES_tradnl" sz="2000" dirty="0"/>
              <a:t>4 horas diarias o hasta 20 horas semanales. </a:t>
            </a:r>
          </a:p>
          <a:p>
            <a:pPr marL="342900" indent="-342900">
              <a:buFont typeface="Wingdings" panose="05000000000000000000" pitchFamily="2" charset="2"/>
              <a:buChar char="§"/>
              <a:tabLst>
                <a:tab pos="177800" algn="l"/>
              </a:tabLst>
            </a:pPr>
            <a:r>
              <a:rPr lang="es-ES_tradnl" sz="2000" dirty="0"/>
              <a:t>Hasta 6 meses. </a:t>
            </a:r>
          </a:p>
          <a:p>
            <a:endParaRPr lang="es-ES_tradnl" sz="18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 marL="266700" indent="-266700">
              <a:buFont typeface="Arial"/>
              <a:buChar char="•"/>
            </a:pPr>
            <a:endParaRPr lang="es-ES" sz="18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endParaRPr lang="es-ES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endParaRPr lang="es-ES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endParaRPr lang="es-ES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endParaRPr lang="es-ES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endParaRPr lang="es-ES_tradnl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15 Rectángulo"/>
          <p:cNvSpPr/>
          <p:nvPr/>
        </p:nvSpPr>
        <p:spPr>
          <a:xfrm>
            <a:off x="809999" y="1771650"/>
            <a:ext cx="9715125" cy="685800"/>
          </a:xfrm>
          <a:prstGeom prst="rect">
            <a:avLst/>
          </a:prstGeom>
          <a:solidFill>
            <a:srgbClr val="009FE3"/>
          </a:solidFill>
          <a:ln w="25400" cap="flat" cmpd="sng" algn="ctr">
            <a:noFill/>
            <a:prstDash val="solid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lvl="0" defTabSz="914400" fontAlgn="ctr">
              <a:defRPr/>
            </a:pPr>
            <a:r>
              <a:rPr lang="es-ES_tradnl" sz="2000" b="1" kern="0" dirty="0">
                <a:solidFill>
                  <a:srgbClr val="FFFFFF"/>
                </a:solidFill>
                <a:latin typeface="Arial Bold"/>
              </a:rPr>
              <a:t>    Características</a:t>
            </a:r>
            <a:r>
              <a:rPr lang="es-ES_tradnl" sz="20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s-ES_tradnl" sz="2000" b="1" kern="0" dirty="0">
                <a:solidFill>
                  <a:srgbClr val="FFFFFF"/>
                </a:solidFill>
                <a:latin typeface="Arial Bold"/>
              </a:rPr>
              <a:t>de los proyectos</a:t>
            </a:r>
            <a:endParaRPr lang="es-ES" sz="2000" b="1" kern="0" dirty="0">
              <a:solidFill>
                <a:srgbClr val="FFFFFF"/>
              </a:solidFill>
              <a:latin typeface="Arial Bold"/>
            </a:endParaRPr>
          </a:p>
        </p:txBody>
      </p:sp>
      <p:sp>
        <p:nvSpPr>
          <p:cNvPr id="6" name="15 Rectángulo"/>
          <p:cNvSpPr/>
          <p:nvPr/>
        </p:nvSpPr>
        <p:spPr>
          <a:xfrm>
            <a:off x="810000" y="4284479"/>
            <a:ext cx="9715124" cy="685800"/>
          </a:xfrm>
          <a:prstGeom prst="rect">
            <a:avLst/>
          </a:prstGeom>
          <a:solidFill>
            <a:srgbClr val="009FE3"/>
          </a:solidFill>
          <a:ln w="25400" cap="flat" cmpd="sng" algn="ctr">
            <a:noFill/>
            <a:prstDash val="solid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lvl="0" defTabSz="914400" fontAlgn="ctr">
              <a:defRPr/>
            </a:pPr>
            <a:r>
              <a:rPr lang="es-ES_tradnl" sz="2000" b="1" kern="0" dirty="0">
                <a:solidFill>
                  <a:srgbClr val="FFFFFF"/>
                </a:solidFill>
                <a:latin typeface="Arial Bold"/>
              </a:rPr>
              <a:t>    Duración y Carga horaria</a:t>
            </a:r>
            <a:endParaRPr lang="es-ES" sz="2000" b="1" kern="0" dirty="0">
              <a:solidFill>
                <a:srgbClr val="FFFFFF"/>
              </a:solidFill>
              <a:latin typeface="Arial Bold"/>
            </a:endParaRPr>
          </a:p>
        </p:txBody>
      </p:sp>
    </p:spTree>
    <p:extLst>
      <p:ext uri="{BB962C8B-B14F-4D97-AF65-F5344CB8AC3E}">
        <p14:creationId xmlns:p14="http://schemas.microsoft.com/office/powerpoint/2010/main" val="28359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914401" y="2150535"/>
            <a:ext cx="10191044" cy="4876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s-ES_tradnl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Responsabilidades de la empresa</a:t>
            </a:r>
          </a:p>
          <a:p>
            <a:pPr marL="342900" indent="-342900">
              <a:buFont typeface="Wingdings" panose="05000000000000000000" pitchFamily="2" charset="2"/>
              <a:buChar char="§"/>
              <a:tabLst>
                <a:tab pos="177800" algn="l"/>
              </a:tabLst>
            </a:pPr>
            <a:r>
              <a:rPr lang="es-ES_tradnl" sz="2000" dirty="0"/>
              <a:t>Designar un tutor/a cada 10 trabajadores/as para acompañar al aprendiz. Objetivo:</a:t>
            </a:r>
            <a:r>
              <a:rPr lang="es-AR" sz="2000" dirty="0"/>
              <a:t> dirigir, coordinar, observar, supervisar y evaluar las actividades de formación teórica y de entrenamiento en el puesto de trabajo que realizan los participantes.</a:t>
            </a:r>
            <a:endParaRPr lang="es-ES_tradnl" sz="2000" dirty="0"/>
          </a:p>
          <a:p>
            <a:pPr marL="342900" indent="-342900">
              <a:buFont typeface="Wingdings" panose="05000000000000000000" pitchFamily="2" charset="2"/>
              <a:buChar char="§"/>
              <a:tabLst>
                <a:tab pos="177800" algn="l"/>
              </a:tabLst>
            </a:pPr>
            <a:r>
              <a:rPr lang="es-ES_tradnl" sz="2000" dirty="0"/>
              <a:t>Entregar un certificado al aprendiz luego de concluido el proyecto.</a:t>
            </a:r>
          </a:p>
          <a:p>
            <a:pPr marL="342900" indent="-342900">
              <a:buFont typeface="Wingdings" panose="05000000000000000000" pitchFamily="2" charset="2"/>
              <a:buChar char="§"/>
              <a:tabLst>
                <a:tab pos="177800" algn="l"/>
              </a:tabLst>
            </a:pPr>
            <a:r>
              <a:rPr lang="es-ES_tradnl" sz="2000" dirty="0"/>
              <a:t>Garantizar una cobertura de accidentes personales y de salud para los/as trabajadores/as.</a:t>
            </a:r>
          </a:p>
          <a:p>
            <a:pPr marL="342900" indent="-342900">
              <a:buFont typeface="Wingdings" panose="05000000000000000000" pitchFamily="2" charset="2"/>
              <a:buChar char="§"/>
              <a:tabLst>
                <a:tab pos="177800" algn="l"/>
              </a:tabLst>
            </a:pPr>
            <a:r>
              <a:rPr lang="es-ES_tradnl" sz="2000" dirty="0"/>
              <a:t>Firmar un Acuerdo de Entrenamiento con el aprendiz. Durante el proceso de aprendizaje no se establece relación laboral entre el trabajador y la empresa, mientras dure el entrenamiento.</a:t>
            </a:r>
          </a:p>
          <a:p>
            <a:pPr marL="266700" indent="-266700">
              <a:buFont typeface="Arial"/>
              <a:buChar char="•"/>
            </a:pPr>
            <a:endParaRPr lang="es-ES" sz="18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endParaRPr lang="es-ES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endParaRPr lang="es-ES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endParaRPr lang="es-ES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endParaRPr lang="es-ES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endParaRPr lang="es-ES_tradnl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810000" y="342900"/>
            <a:ext cx="10571998" cy="685800"/>
          </a:xfrm>
        </p:spPr>
        <p:txBody>
          <a:bodyPr/>
          <a:lstStyle/>
          <a:p>
            <a:r>
              <a:rPr lang="es-AR" dirty="0"/>
              <a:t>Entrenamiento para el trabajo</a:t>
            </a:r>
          </a:p>
        </p:txBody>
      </p:sp>
    </p:spTree>
    <p:extLst>
      <p:ext uri="{BB962C8B-B14F-4D97-AF65-F5344CB8AC3E}">
        <p14:creationId xmlns:p14="http://schemas.microsoft.com/office/powerpoint/2010/main" val="287948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>
        <p14:flip dir="r"/>
      </p:transition>
    </mc:Choice>
    <mc:Fallback xmlns="">
      <p:transition spd="slow" advClick="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|3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able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Personalizado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Quotable" id="{39EC5628-30ED-4578-ACD8-9820EDB8E15A}" vid="{7AF46513-5B0D-4B03-9323-32F3F0BFC9D6}"/>
    </a:ext>
  </a:extLst>
</a:theme>
</file>

<file path=ppt/theme/theme2.xml><?xml version="1.0" encoding="utf-8"?>
<a:theme xmlns:a="http://schemas.openxmlformats.org/drawingml/2006/main" name="1_Citable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Quotabl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Quotable" id="{39EC5628-30ED-4578-ACD8-9820EDB8E15A}" vid="{7AF46513-5B0D-4B03-9323-32F3F0BFC9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893</TotalTime>
  <Words>1370</Words>
  <Application>Microsoft Office PowerPoint</Application>
  <PresentationFormat>Personalizado</PresentationFormat>
  <Paragraphs>331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20</vt:i4>
      </vt:variant>
    </vt:vector>
  </HeadingPairs>
  <TitlesOfParts>
    <vt:vector size="22" baseType="lpstr">
      <vt:lpstr>Citable</vt:lpstr>
      <vt:lpstr>1_Citable</vt:lpstr>
      <vt:lpstr>Presentación de PowerPoint</vt:lpstr>
      <vt:lpstr>¿Qué es el Empleo Sustentable?</vt:lpstr>
      <vt:lpstr>1° Oportunidades para desocupados</vt:lpstr>
      <vt:lpstr>PRESTACIONES  Programas que crean oportunidades para desocupados</vt:lpstr>
      <vt:lpstr>2° Herramientas para el cuidado del trabajo</vt:lpstr>
      <vt:lpstr>INTEGRACIÓN AL EMPLEO Incentivos para la incorporación de trabajadores en empresas</vt:lpstr>
      <vt:lpstr>Entrenamiento para el trabajo y Programa de Inserción Laboral en Empresas</vt:lpstr>
      <vt:lpstr>Entrenamiento para el trabajo</vt:lpstr>
      <vt:lpstr>Entrenamiento para el trabajo</vt:lpstr>
      <vt:lpstr>Entrenamiento para el trabajo</vt:lpstr>
      <vt:lpstr>Programa de Inserción Laboral</vt:lpstr>
      <vt:lpstr>Programa de Inserción Laboral</vt:lpstr>
      <vt:lpstr>Programa de Inserción Laboral</vt:lpstr>
      <vt:lpstr>Ley N°26.940 de Promoción del Trabajo  Registrado y Prevención del Fraude Laboral  </vt:lpstr>
      <vt:lpstr>Programa de Inserción Laboral y Ley 26.940 </vt:lpstr>
      <vt:lpstr>Programa de Inserción Laboral y Ley 26.940 </vt:lpstr>
      <vt:lpstr>Entrenamiento para el trabajo y Programa de Inserción Laboral en Empresas</vt:lpstr>
      <vt:lpstr>Presentación de PowerPoint</vt:lpstr>
      <vt:lpstr>Jornada para la Industria y el Comercio</vt:lpstr>
      <vt:lpstr>Información de RENATRE</vt:lpstr>
    </vt:vector>
  </TitlesOfParts>
  <Company>Ministerio de Trabajo, Empleo y Seguridad Social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Nicolas Stilman</dc:creator>
  <cp:lastModifiedBy>Leandro</cp:lastModifiedBy>
  <cp:revision>139</cp:revision>
  <dcterms:created xsi:type="dcterms:W3CDTF">2016-10-31T15:26:09Z</dcterms:created>
  <dcterms:modified xsi:type="dcterms:W3CDTF">2017-05-11T16:25:21Z</dcterms:modified>
</cp:coreProperties>
</file>